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60" r:id="rId3"/>
    <p:sldId id="278" r:id="rId4"/>
    <p:sldId id="266" r:id="rId5"/>
    <p:sldId id="267" r:id="rId6"/>
    <p:sldId id="270" r:id="rId7"/>
    <p:sldId id="269" r:id="rId8"/>
    <p:sldId id="271" r:id="rId9"/>
    <p:sldId id="272" r:id="rId10"/>
    <p:sldId id="276" r:id="rId11"/>
    <p:sldId id="279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E920F-8F42-47DB-8CC4-4436B26BD7F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BB746-95D0-4050-882C-2314EF44F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934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028E1-0B3E-403F-AB4C-DB608322C8E6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028E1-0B3E-403F-AB4C-DB608322C8E6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923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734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903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72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89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67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68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43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494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773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943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3D9CB-26FB-4A04-AFB6-7E015A09EBE2}" type="datetimeFigureOut">
              <a:rPr lang="hu-HU" smtClean="0"/>
              <a:t>2016.01.08.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10BAC-6F11-46E1-B3A8-DA603CC19E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695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u/imgres?safe=off&amp;sa=X&amp;biw=1024&amp;bih=567&amp;tbm=isch&amp;tbnid=f7Vg2hkqJZUi0M:&amp;imgrefurl=http://wallpaperfast.com/happy-valentines-day-14-february-2013.html/&amp;docid=vGF0BEa9U8fcHM&amp;imgurl=http://wallpaperfast.com/wp-content/uploads/2013/06/Happy-valentines-day-14-february-2013.jpg&amp;w=1800&amp;h=1351&amp;ei=R77OUtO_GMHNywOGloHoDQ&amp;zoom=1&amp;iact=rc&amp;dur=797&amp;page=4&amp;start=32&amp;ndsp=12&amp;ved=0CMsBEK0DMCQ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hu/imgres?safe=off&amp;sa=X&amp;biw=1024&amp;bih=567&amp;tbm=isch&amp;tbnid=8EzEcBvh6MLGHM:&amp;imgrefurl=http://tony-and-liliana-delvecchio.com/2013/02/14/happy-valentines-day-2013/&amp;docid=R8uUZRWv97YwtM&amp;imgurl=http://tonyandlilianadelvecchio.files.wordpress.com/2013/02/happy-valentines-day-wishes-love22.jpg&amp;w=1024&amp;h=1024&amp;ei=R77OUtO_GMHNywOGloHoDQ&amp;zoom=1&amp;iact=rc&amp;dur=546&amp;page=3&amp;start=20&amp;ndsp=12&amp;ved=0CKQBEK0DMBc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hu.wikipedia.org/wiki/F%C3%A1jl:Pregnancy_month_by_month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Valentin nap</a:t>
            </a:r>
            <a:endParaRPr lang="hu-HU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27584" y="4521473"/>
            <a:ext cx="6400800" cy="1752600"/>
          </a:xfrm>
        </p:spPr>
        <p:txBody>
          <a:bodyPr/>
          <a:lstStyle/>
          <a:p>
            <a:r>
              <a:rPr lang="hu-HU" dirty="0" smtClean="0"/>
              <a:t>Néhány dolog…</a:t>
            </a:r>
          </a:p>
          <a:p>
            <a:r>
              <a:rPr lang="hu-HU" dirty="0" smtClean="0"/>
              <a:t>a biztonság kedvéért</a:t>
            </a:r>
            <a:endParaRPr lang="hu-HU" dirty="0"/>
          </a:p>
        </p:txBody>
      </p:sp>
      <p:pic>
        <p:nvPicPr>
          <p:cNvPr id="4" name="Kép 3" descr="http://static.hoxa.hu/pic/kepeslapok/6001-7000/603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90" y="1436910"/>
            <a:ext cx="2268463" cy="2414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https://encrypted-tbn0.gstatic.com/images?q=tbn:ANd9GcSRBNRnVWUt3zL2qH8Vluc_UDAsDkBh6u_oJ_qKN0uS1Wh9jKVpsA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0843" y="332656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www.olympichottub.com/hot-tubs-sauna-blog/wp-content/uploads/2012/02/Love-Hearts-Valentines-Day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7090" y="3226399"/>
            <a:ext cx="2100518" cy="1265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https://encrypted-tbn0.gstatic.com/images?q=tbn:ANd9GcSicUxMiOtntPIl4jerM9GIBAFDudkUx1FyzFWaBbymFEtSq6gu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4492291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6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Hogyan előzhető meg a HIV fertőzés?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Blip>
                <a:blip r:embed="rId2"/>
              </a:buBlip>
            </a:pPr>
            <a:r>
              <a:rPr lang="hu-HU" sz="2800" dirty="0"/>
              <a:t>Javasolt a gumi óvszer használata. A gumi óvszer nemcsak a HIV-től, hanem mint ismeretes a nemi betegségektől is véd. Ráadásul a nem kívánt terhességet is megelőzi. </a:t>
            </a:r>
            <a:endParaRPr lang="hu-HU" sz="2800" dirty="0" smtClean="0"/>
          </a:p>
          <a:p>
            <a:pPr algn="ctr">
              <a:buBlip>
                <a:blip r:embed="rId2"/>
              </a:buBlip>
            </a:pPr>
            <a:r>
              <a:rPr lang="hu-HU" sz="2800" dirty="0" smtClean="0"/>
              <a:t>A tartós monogám kapcsolatok fenntartása a legbiztosabb védelem a fertőzéssel szemben. Mivel az életünkről van szó, alapvető a meggondolt partnerválasztás. </a:t>
            </a:r>
          </a:p>
          <a:p>
            <a:pPr algn="ctr">
              <a:buBlip>
                <a:blip r:embed="rId2"/>
              </a:buBlip>
            </a:pPr>
            <a:r>
              <a:rPr lang="hu-HU" sz="2800" dirty="0" smtClean="0"/>
              <a:t>Egy gumi óvszert csak egyszer szabad használni.</a:t>
            </a:r>
          </a:p>
          <a:p>
            <a:pPr marL="0" indent="0" algn="ctr">
              <a:buNone/>
            </a:pPr>
            <a:endParaRPr lang="hu-HU" sz="2800" dirty="0"/>
          </a:p>
          <a:p>
            <a:pPr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83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o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556548"/>
            <a:ext cx="1365276" cy="128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" t="2797" r="3099"/>
          <a:stretch/>
        </p:blipFill>
        <p:spPr bwMode="auto">
          <a:xfrm>
            <a:off x="1857375" y="260648"/>
            <a:ext cx="5429250" cy="529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Egyenes összekötő nyíllal 9"/>
          <p:cNvCxnSpPr/>
          <p:nvPr/>
        </p:nvCxnSpPr>
        <p:spPr>
          <a:xfrm>
            <a:off x="3851920" y="4293096"/>
            <a:ext cx="648072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5076056" y="4293096"/>
            <a:ext cx="72008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2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Egyszer én is szeretnék: </a:t>
            </a:r>
            <a:br>
              <a:rPr lang="hu-HU" dirty="0" smtClean="0"/>
            </a:br>
            <a:r>
              <a:rPr lang="hu-HU" dirty="0" err="1" smtClean="0"/>
              <a:t>CSALÁD-ot</a:t>
            </a:r>
            <a:r>
              <a:rPr lang="hu-HU" dirty="0" smtClean="0"/>
              <a:t> - igazit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Újonnan házasodottak – gyermekvállalás előtt</a:t>
            </a:r>
          </a:p>
          <a:p>
            <a:r>
              <a:rPr lang="hu-HU" dirty="0" smtClean="0"/>
              <a:t>Kisgyermekes család</a:t>
            </a:r>
          </a:p>
          <a:p>
            <a:r>
              <a:rPr lang="hu-HU" dirty="0" smtClean="0"/>
              <a:t>Iskolás gyermekes család</a:t>
            </a:r>
          </a:p>
          <a:p>
            <a:r>
              <a:rPr lang="hu-HU" dirty="0" smtClean="0"/>
              <a:t>Serdülő gyermekes család</a:t>
            </a:r>
          </a:p>
          <a:p>
            <a:r>
              <a:rPr lang="hu-HU" dirty="0" smtClean="0"/>
              <a:t>Felnőtt gyermekes család</a:t>
            </a:r>
          </a:p>
          <a:p>
            <a:r>
              <a:rPr lang="hu-HU" dirty="0" smtClean="0"/>
              <a:t>Üres fészek</a:t>
            </a:r>
          </a:p>
          <a:p>
            <a:r>
              <a:rPr lang="hu-HU" dirty="0" smtClean="0"/>
              <a:t>Inaktív idős szülők családja</a:t>
            </a:r>
            <a:endParaRPr lang="hu-HU" dirty="0"/>
          </a:p>
        </p:txBody>
      </p:sp>
      <p:sp>
        <p:nvSpPr>
          <p:cNvPr id="17410" name="AutoShape 2" descr="data:image/jpeg;base64,/9j/4AAQSkZJRgABAQAAAQABAAD/2wCEAAkGBhMSERQUEhMWFRUWFRcWFxUYGBYcHRgaHh0YGhgWGxoaHSYeGhkjGhYWHy8gIygqLSwsGiAxODAqNSYrLioBCQoKDgwOGg8PGiwkHyQsLC0sLC8sLCwsLCwsKSwtLCwsLCwsLCwsLCwsLCksLCwsLCwsLCwsLywsLCosLCwsLP/AABEIAMABBwMBIgACEQEDEQH/xAAcAAEAAwEBAQEBAAAAAAAAAAAABQYHBAMBAgj/xABMEAACAQMCBAQDBQQGBQkJAAABAgMABBESIQUTMUEGByJRMmGBFCNCcZFSYqHwM0NygrHBFSQ00eEWF0RTVHOSotIIY3SDhJOUssL/xAAaAQACAwEBAAAAAAAAAAAAAAAAAwECBAUG/8QALxEAAgIBAwEGBgICAwAAAAAAAAECEQMEEiExBRMiQVFhMnGBkaGxwdHw8RRC4f/aAAwDAQACEQMRAD8A3GlKUAKUpQApSlAClKUAKUpQApSqb4z8zYLFxboOfdvgJArKuCfh1u2yZ7DcnI23zQBcHcAEkgADJJ6Ae5qn8X83OGW+dVyJCDg8pWkGeuNajRn5avesP8T+MOKcSibmMwTXKGgjR0VBEgd8tnEnpLEqxLLozgA7xFhw0uzxPJGsKyNJCCSI5ZBpBjR3OpQy6QT7hA3YgRajYZf/AGjLEPhYLhl/axGP0Bf86unhvzF4ffMEt7hWkIzy2BR/nhWAzj5Zr+YrfhlvFcAzsUjLxPGrLrDRM25k0MD6VGGVTqzkDGK8riziijSeK6Qy5J5aa1aNlZdOk6ct6ctq9P8AaJ2oCj+xqVAeBPEgv7CC4/Ey4kHtIvpf6agSPkRU8TQVPtKqk/mZZhiIudcaSwZoIJZFBXcjWF0H+6TXzhnmfYTSLE0jwSt8MdxG8RP5FxpO+2M5Jqu+Le2+SaZbKVTvE/mQlrP9mgt5by4A1PHCARGD05jb6WIyQMfpkZ9vDXmFFdSCCWKW0uCMiGddOvAy3Lbo+O42Py2NG+O7bfPp5hTLXSlKsQKUpQApSlAClKUAKUpQApSlAClKUAKUpQApSlAClKUAKUpQBmfmn5sLYq9vaMj3WnLEkYhBIXp+KXfITsBqO2xxXhFsl3PNJdoyxxM002l2DaM4eJDKxDSZYMAx1HS27HFXXzX8rLyO5uL62zNFKXeRUyHj1fECo3dN85HYbjAyaVbtPxMxWsMbDBXC8wsoUDTqCv8ACqnVuDgLhTnSDR06lkvQ6eHXV7eSyWtrdSSLz3kU6dLOShiE7kbrmMAOWOBryck73i18lpjGRNeRyOxkc6oWkAd0ZGcO0isWOVbJHxIh3xvdvBfgyLh0GhMNIwXmy4xrIGBgdlGTgdd8nJJqw1gyamTfh6GuGFV4jFr7yhvYo9NtyGOMF1kKs3qicKwkTGA8WoYYEFuuNq5eN+XN/K0gis9GrTpJktcAMebLHnWSQJtkcYOnYjBwu50qq1M0WeCJU/JmGW0jn4dcFebCyzLpOQY5QDtsM6XVgT7n8iZHx1cm4uYeHhiqNG1zcY25kSsESDP7Lu2W/dXH4qj/ABNcTWt9Z3VuhldtdrLApUNLGQZAwJ2HLZWYk7DO5AJqK8b+J1maMpFcW/FYiywQqschkR13LEExtAcZJzlSjU3JKWTA1B1Knz6e5mlDbL2LdDCqKFRQqqAFVQAAB0AA2Arl4vweG6iMU8ayIc7Ebg/tKeqt8xXnwE3XJBvOUJTuVi1YUYGxJJy2c7jb2z1qRrwDuE+HyvNf2XIDwhwF7RJkkbmFp3cSliWkTSgRn9mAGMD2z3r08ZWavZTFjoMaNLHJnBjkQFkdT2OQB9am6Ux6iby983zdkETF4/4iVRl4WWTQpOu4jSQnAz93ghTnopOfy6VbvDfiKO9h5sYdcMyOki6XR1OGRhk4Iqu8TvjDE8gjklKjIjjXU7bgYA+v6Zrp8rUQ2CyqcvPLLNLscrKzHXG2rcsmAmT10167szXZdW5OaSS9P9i5JIt1KUrsixSlKAFKUoAUpSgBSlKAFKUoAUpSgBSlKAFKUoAUpSgBWc8a4cnDuJrcqqrDf6YJSFA5c43ibI6LJuG/e9VaNVD8e2zX1wnDmOiDk/aZnUKXbEmmNELA6PUpYsATgY2zvTJW12Xx3uVEve3qQxtJKwREGWY9AOmT+orh4Nx1bh30FXj0xSxyIch431Df98SRSgjsNPfNRXELKS84XcQO45oWWBpDjDPE20hJAAD6FLHopZv2arfk1wW8ij1zoEiKOsepjrILK4IUDHLyHIJO+rIGDk85QW1t9TdudpEX5Z8Ung4xd2c7O/MaQknJ9ceSr57Ax5H1WtiquaIDxESRW8ckukxzXCatUWAdnOnlk7KuNXM3G2kVY6jLLc7JgqVHBxIxQ6rqQHMUTLkZJ0kqxVVzjUzKg9zgConhHCWDtcT73MqgOc5Ea5yIE9kU9+rHJNdHiO5HNtISMiWZmO+NoY3lGR3HMER+ldtcPtTPKKWJeat/fp+BWR80faUoBXCFilcPBL1preN30hyCHCZ0h1JV1GSTsykb+1ePFpG51oqk7zszAZ3RYZc5+Qdotvcimd29zi/K/wAAffEnGTa20k4jMmgA6AwGckAb/mQNt96tPhXg5trZUY6pGLSykbAySMXk0jsoZiAPYDOTk1TPGjYtQPe4tVI9wZ4sitKr1PYOOKxSyed19KQqYpSlehFilKUAKUpQApSlAClKUAKUpQApSlAClKUAKUpQApSlACqd4zsJYp4r+CN5uXG0E8KDLvEzBw6D8TRsCdPfUdxVxpUNJqmTF07RlvDne7sFeNTIr3k7yxFhG0kXPmPKOrZf6rKsRlQQeuDLx2l7JGqTSRRZGJXh16yPZCQFiJGMsNWN9ONiPLiEI4VcSyMD9iupeYXA2tp2wGL+0MhAOrorbHYg163tpfKh+y3EMh20i4jPTv8AeQsoOexKfXvXPyRcZV9jdBpqyTa1WOEpERCqoQpAXEYwfVhtsDqc9d8+9Z/wfzRlnv5LaIQXCJGWRkWWNpyoBdYwzOA2NeA2AdPxDIrO/HHiDis8/wBlu9UbZGIE9KNn4TsSJB2BJPT3zX64Bw37PbyTlNNxBIzq3XDRgMo2OCpOQR0IP5YdDT8c8kKUpvw9EbR4qhIktLrTlIJH5nXKRypoaTHsh0lu4GegBqTRgQCCCCAQRuCD0IPcV2mbCam9OF1Nn8OBk/Qb1Q/CHlpJNwmIre3MLzQmQRrIOUCxLR7FNSrpK6lUj8/fj6js56xqUXTXH0tsrl8LsuNcvEZmVMJ/SORHH/bbYH+6MufkhqHHjFY1YXMUsc8bpFLEsTODKwBVY2XKMH1Arlhsy5xmuDxrYXR4dcznEc+hVREbJhjLpzFDgjVK4A1EbYAUZ3LcnS9nZJ5duRUk+f6Krk6fs7cK1DeSydxysyRiSF2I1ITM6h0ZiWGGyCWznrXtxd5rfF9Kowi8r7MGXKrK8Q1mX4S4dUyNlC59Rxkwfj7hF5xCwtkFtMssckLSq3KyxKFHZdL4OGOTkLgNnAGcaNEupMOmARgoxVtumGx6TkdRuPzrt5NJhb3tcu0/89/UYoJtkHxG0ivIWgl1RlxnRrUSppb0yDQx6MoYHcdPyqe8v+KTT2SNcMHkWSaIyAY5nLkeMSYGwJ07475qrcWhiS3uzbxLGYnLJKqjU10SrAKFGcBmjjOdjkrjAOZPyjvj9kktpMie1nlSXIO+t3lWQHuGD5zt06dMt7N0707lHdafNft+fsIyxovNKUrsiBSlKAFKUoAUpSgBSlKAFKUoAVB8T8Z20HM1OzcvZ9CMwU74QsBpD5GNOcjqcDJqn+ZXjlll+w20rpM4x9wokmLkK6pp1KY4ypGZBk+rYelsUjh8kV1FcrayExRJcyRqZOTyQ7SxRAudTzSyoxXThRhhqLtigskaFxfzNdJDHFHbh/uVCy3A18yVnURhEGhmUoQ33gUEj1YBNV+685rl2U20UMi76lAld1UNInMc5SOPLIDpLnZlwTk4hJrvh0dvAEtYkuI2IaFg2sIwVHa6leNPSHLIxww0HbptzNxWCEXjN6FN0qkRNeMIUkAOpNGiH4pJnUFQH9eBgAGSWkW/w550czlm6+zKJvSkcTjUrDSXaZpXVIlAbYHJJBxnAzofA/EUF2jNBIr6HZHAIOllJBBx222I2I3BIr+dEvFubQWsksRMKySWzR2pyxTCaWnyNGoKHYsrIBpLNt6enwjxyawvUuGCqZUXnmVlLSqZow8qMQocsA2nSXyUZjsc1ANI/pWlKUFBSlVTx74va0jSK2US3lw3Lt4vn3kb9xRuc4/TJAB+/GPidYwbWGEXd1MjBbUYxoIwZJidki3xliNWcDuRU+DcBvOFQQBpROZp+WbYZEcOpXZVhkbLDBTThvSSw+HGo3Pwl4XFnEdTGW4lOu4nbdpJMb/kg6KvQD615+O7wQWbTnJEEkMxAGSVWVC4A9ymoZ7ZrJPJv8KGRe18FK8aCO7Fs1uqvdR3BQRMdMijQ/ORs/AFyjknbYYJ1DV+uBeBQXzdzJI0bK5t4h6FPxJzCfVJ8OcEKpxuCMVHPwma2uLe4yY7iey1M2lXBZpTJOhVhgNqmhII7gjGnaujgEd2JTBazgvKJp3eZRIxZURQxbUDp1mFANJwM+1UtpbIs2qT2tvoWLxnHNPA9paqHmnRgQW0hYukjFsHBbPLHuWP7JxKcH8awKY7a4hewlwESKYKEbAXCxTKTE+MgAAg7dKj/LWOKX7RexM7rOYkDSElzykw+rOy/evINKgD07DGALbxHhkVxG0U0ayRsMFGGQf+Pzqcc+74MuSW5mfSANxi4QkEC7jkZd86hYpyTjoVykrfnGKt7KCCCAR0IO4/I/TtVGvfBMlpcyi3meTMEctusrFjG8EnpjLHdkIlZBnoHI7A1PGCK+txNA7wvImFlQ6ZEIPwOAcMUcFSjZ3DAYzmsbcXkkk/P9pP+/sPwulRNRRKoCqoVRsFUAAfIAbCoxfEKG8a1xlwgclMsEzgKsu33bsclRk5A7EgHA/FXiji0EslrcXcuUOk6W06l6hgVAJVgc/lt2xWjeS9qsPDZbmbYPK0jOw/BEMaxtk4bm7+4ON60Sw7Y7m7BZdzpFlh4YzXEwZ8xJciVIguPvGihfU5/EFZyyjAwd98DEj5aIJBd3YOVuLlgn/dwjkoQe4JVm9t6r3H794LGeVY2E9w5CR9W5kuIo1x+0qBMqO6kfOtF8P8JFrawW6nIiiSPOMZ0gAnHuTk/WsvZyeXLkzN2l4V8vP+DPkZIUpXwnFdsSfaVTeKeZsKyNDZxSX0wG4h08tTjOJJidC7e2r2ryivuKS5MkltbKc4SONpnHtmR2VNQ+SEbVmzavDh+OVfv8FlFsu9Kz6afilvmZLoXgXdrZ4Y0Lr1YRyRgESY6Bgwz1q1eHPFVtfRLLbyq4ZQxXI1p2Idc5Uggj/DI3qcGpxZ03jd0Q00S9KUrQQKUpQAr4a+1+XGxoA/m3h/Fo3muzIi3SgzzMCrF5ZXVirDUuEWIK67jR8iSuIuQnmSfZ5JIxBbiRZ+XMXUlFKWoYM/LjDghGbBGN2rqNmushCfu7fTIwR/6I5h1267ZaXKxktGfVKXz6iR94VbN9qgFvJNK7W8URYh1aLETc9UZnWMGNY3iCt6BqOT6SanhIa76Hlfq7tHDMlzLKUVFjTJ+8jkWOQatGyaIUGlNYVtwdtJtnD/ACnlkVTOkMTFZNTCSeSQOZdaSYzoZlTUg36NqJz0vfhLw6tpCqhmOcsFYIujXpLJpREBOVGWK5OO3Sp2sGTUu6iaIYV5mWz+TcuAqXauMaC0kb6uXlG0HDkMuUAwuj42Oaqj+Xd1Deo08SsHuFjUgEwKHOiM+pgSqM8emLfUFKnoc77UL4rUtAiIQHe5tVTIz6ufE3TvgIzY9lNRj1E9yTJniilZdYY9KquScADJ6nHc/Ov3SvxNOqKWdgqqCWYkAADckk7AAd63mE8eJcQSCKSaVtMcaM7N7ADJ/M/KqX4D4G80r8Vuwefcj7mNv+j2/wDVoB2ZlwxPz7Etnyn4wvGboW0IJsrd45riRlOm4bOqKFAfijyNZbodIxsQTfaz5p14UWRA2nEJX4lNEwxHBAhGCfXzmypIzjK8mRfr88VMXlkk0bRyoHRwVZWGQQexFRnhqPVz59/v5mYf2ExDGR+6yxhx/bqZrPLrwWZU/Mm1/wBS1pgSRSRcs42GuRIWBA6rpkO224UjBAIh/LL03F0spV5WSJkcArmIagY1UlsaXIJOd+YuegqW8yp/uIYv+tuY8jbpGGn6exaFB26iqxwq8MV3ayDODKIWxndZRo33xjmGFt/b5rmL6L1Hwi3jZoPDeEW9hDIIU5ceqSZgMnc+pjv8hgD2AFd1ldCWNJFyA6K4BBBwwBGQdwd+hr7dQB43RujKVP5EYP8AA1hXAfGl/LGkMF45jFvGs8skaF4pctqSJtIJ9CgZbURk4PQiyjuTZnL/AMalZuNKoYaYrA5XO+qSYds+0Q/h17c/EruPh5e6LaYWYc+POxYkATIP+tH4gPjXf4lGa3wS3WC+gZc/eiWGQsSzOxUyqzMd2bVE2WOfi+YNdHjc86dIM5VViJU5wWnl5OW9xy1kXYfjYZyRXFyRm9fHa+Gl9v8AYyMuLRKeKYeEXaJLdPDIFxoZJPUwycIBGdTgknC4O5PTJqPj46mpI3geCyiCcpAFYHA1B5wpLIqYVgBkZyznbae8cqot9KqAZbiAbKPUVcS5YjB2ER36+2M5FWuSMLqcxoZI1kkGcomfW+R8J2xq6KTq20jPTlHfDZb59/0XyzcWkiY4pfRS8T4XAzqVMrXOdS4JRDyAOzEu2Rg526b1qdY1xThkF/EbThUUKBJI2kutBCxsMOoRgOZJMdvVuMZyckVfvAXiaW8iuOcItcF1JblotWh9AQ6wGJIzq6EnpWjQ4o4MSxLyFZItFhvLtIo2kkYIiKWZicAAbkk+2Kzpri54t6pddtYt8FuDpluFzs8rDdEPZFOT3OME2Xxxwe4uEhWFIpUWXXLDK7IHwDy8kK2VV8MUIw2B+Ro97xK9i4rHBPKW02/P+zWsbYkZmZFQyOcsoGWLOUX09BVdc8+1rFxx1/he/uVikXOzso4UWOJFRFHpVQABj/P5/WveongfHTcNOjxGKSCQI6a1cbqHUhgBn0n269z1qWrx2SEoScZ9RoqJvvCVnK2p7ePX15ijQ+ffXHpb+Pepb+e9KiM5QdxdARUNzcWI1LI9zbrjXHKdUsaDq8ThdUmkblHyx07MTsbpa3SSIskbBkdQyspyGUjIIPcEVACuXwTKYZJ7I40oefb/APdSsxZP/lyh1H7pSvS9l62WVvFkdvyFzXmW6lKV3RYr4wzX2lAH878b4K8csVpckCOF4oS9vJ97Hvb6LmV5FJ5ZSTlouQqlcAZXFfrgN8kN5YRSRG3MaLAxdcl5hPIJtMh+EGQ76cqULqSDgVr/AI78FRcQhwUXmoQUfJQkAgtGXUEhGGQdj2OMiso4PwRJLeDnxzyFHm0JbshkVI5nJunyCH+9Yr6dzjo++KZGtvI2HL4NfqncE8U3E/GLy1Kr9nt4xjA315jwS3fOZNumB8t7TY3SvEkgkEisgYSAaQwIyGx2yN/93Qc3A7+K4Vp4VXS7bSDTmULsHON/cANvjfAziuWuE+Dc+aIDi3jdo+IwWyKOVlhcyMpPLJ2hBZdk1HSfV1Ei9KsFvFz+Ixr+G0QzPuP6WQNHED32j57EfvIfavS84UsxHMaRlGDytWIyQQQWVQC24BwxI+VcHF+Dw3glCSaJgjwGeJvWmoHMbEH1Lvkxt02PpOGpsJRUk6KTjJpoleI+OYlmNvbKbu5GcxREYjxgEyyH0xDfvv2AJwK54vCclywk4lIJdwVtEyLeMg5XI6zuP2n2/dGBX3y5tkhsUtwFWS3PKmCjGZQAS/T1alKMG7hhU7xLisNuhknlSJAMlnYAfx69ulPnlbdRMdVwOH8MSHXozmSRpGJOSS2Ns/shQqgdgoHaozxh4lWzgYjLzOriGJfjdgpJIHXSo9TN2ANRUPjS4vcjhlsxQ7fbLgFIRvgsifHN8gNI9yKjPDPAGi45K1xcSXNwtjGTI2lVBeRgyxxr8KAIMD3LE7nNQsb+KQF84ZZCGGKIdI40jB/sgL/lXTSlJIM28bXPN4gF/DbQDH9uYksfpHEn/jOx7wPEpCkTuvxRgSrjPxRnmL3/AGh79CfepLjqkcRvlYdXgdT7h4Y48fQwt/H6R3EQXQxxjVJMGjiTuzsCB22wMsW7BWJwBUO9y+h0MaSxmzA1h03D47SG5u10jlXtzFcqD8X32YXAJxrUSAaRjUr/ALtbfGmAB7ACs1454DhvuI8Ribq9pBIm7aYp35kfMKBgC5WFN/b+Lca3cGDjlEHw9GZ7LXs5mjZtJxghJWxkfhzpU+426E1+OMXDfaryTG0Utt132iWKRzjP7JbAHz7muHg/F9Yt5SjF7a4CzxqAWUhXicgdTgy6sdwD1IOJKyRsF2Gl5JHlYD8LO2sDJ9vh/Jce2MThJaje+ijX13X/AAVul9SQ8WcZS5uYYoWEiRK8rOuCut1CxKGBwX0NI2n2Ye9c5/T9duu3v8v02FfiOJVXCjSu+ygAAfyAevz2JGeXisxWM6dnc6ExjZmwuRnsu7EdgDnpin9Wkis575Wed/BOYpFjndYyXlMKhVEjncq7rhzG2kqVBGAcb4FWrwd4ht7jiiGyYFJLEtOiDZWV05IfAwJFDyL+X0qpcfu9EDqD63QqCc+kHCNK+M6EXO7YwNJFbH4c8PQWcCRwIgAjRS6qoMmkYDMQPUTucn3NasCb8TLKT20yVrPPCmZp768frNcNDH8W0MBMabHplg7H51oZqg+BYgtppBU6bi6XKnI/2iXoe46frU6l1AdgXiPC3vDFd3cSozyyyJPGu4Xl8qKLW0hBVQHjcEbnYYU5rrtL2YXTQT8shoRNGUDDo2iWMhmJbSWiOrC519Ow4PCvH4r+eaaJZOXA7xJIzZWTWsWsqPwqOSp05wdYbYnA+cfu47hm+zXiwzWxMU0iqHMaSEakKnqxeJANOSGFcjNo4z3ceJ+foOcU1ZZa+kfz/P8AO9QNl4Z0yc2CcBZIo0dwuuRypkYussjvgMXGdQfGkYx1H3wxGkZuYQcvFcPqYsXZlf7yJnYsWZgr6Mnf7s/XlZ9E8UXK7XAuUWid/n+fpUPxq7FvNaXJ6JOIX3I+7nxG3TriQRNg7ek98YmP5/n+FVzzFQHhl1nGBGDv+66N+vpwPc4pWjm4aiDXqvzwUfKNHpXxTSvdCD7SlKAFZnxLgk9u89ubWa4s5pWmikt+WXhLMJGhaN/SY+ZkgHKkMQQQTWmVz8Qv44InllYLHGpd2PZQMk/P8qrKKkqZaMnF8FG8IXpkW5he35AgnaIQnSSEZVkywBK+oyOcL6QCANhWdeaHhy4tLpruyMsUcoUyGFtOJB6SNKYJLZD/APjrttePXLXs9/GFh+0aP9XYEqyqulDIcgiTGDlcYO2CNqsFn5oMdQe1IZM6gkyk/IgOqeg7YOe/uCKzd3OE7irRveOUoq0R3lv4dvJc3HEZppYyi8qGV5CGLAFndHxkDOBkYJydwATockkVvESdEUUa5PRVRR8hsBVKufMiUpqjt0QFdWuWQtjIyCUjUZ67+sfnVam8Ss3EI5OI4uLSMRsYwGVIS7ELNoUkSheXk8wts21VeGc3cuES04R6E5wbx8gnknjmiX7RMA8Lq3NSKJQsX3Yw7tIpd8oHIPLXGMlZ7wX4MWe4ur2+tDqkuC1sLglnSL8OY2JEZzvgjI6DAAq/pZRa+aETmMoXmBV1FeoGrGSvyzXRWqMEuhgcmxWd+ZLPw+eLi0JBCKtvcwk45sTP6SuP6xWY4z/kQdErNvPm408OiXvJdxL+gdv/AOaYo7nXqUulZMeFvG8NzK0YmD6yzwk4VuzPbuu2JI87bepCCCxVzVsr+VVGGVxs6kFXGzKRuCrDcEH2q+cB84ruEabhVuVHRiQknyBYDS31UH3JrRqeyMkecXK/Jkx62Evi4Jvx3cLDxGUnUzSW1sURR6nbXOgjQblmJKjpsGycAZq0+DvB/wBn+/uPXcuu/QrAD1ij/gGbqxHYYArjeanC3mS4ktpxPGrKkhiViob4gpRzjvv8z7mvZ/POz1hViuMZ9TNGQNPT0gaizb9DpGAdxsDznpsyfwO/kb+/jKKipKvmaLNKFUsxAVQSSegA3JPyAqreXJMyXF86sDeTl49QwRAgCQD8tILf3z16mov40k4zeRWMSNFZuHe4JOJJI0AJjOnaNGZlUgEkg9RuK1uGFUUKoCqoACgAAAbAADoAKZDDLE6mqYtSUlaMQezWLiPEIcZZJzKCOui40y6fY4O2CO4x+LPYR+XT2A98fkP8vnjPr5g3UUXGsEopls0LEkD1q7qgztuULD32HtX4J+m+eoHv2yP+GrttjHmW2REup827fTse4B7/AC+v8IXiHAPtN3ZKZJNL3IQhDo0oyMTpI6EKh3Jzg4GwwJr/AI9/7xzjoNicnboT09VZk4wX4hYTRAPFHdxpqbOHd2wXUdSFA2b9rfvvOBNzIj1L/HwCPhE+GLSWt1pjM0pDvHLjCxSNjeB12GRgNsdjXfwLix4dOllMT9llOLSZjnln/sjk74H4GOdiFzttc+JcNjuIXhmQPHIpVlPcH/A+xG4O9UNLUIW4Xf8A3qOh+zyP/wBIiUD0sR0uI+5GCQA4wQafNOD3r6mmFTW1nhZyycYLzzO62IkeOC2VigmVSUaScrhmBYHEecDBznvPScFRYGht8WwboYUVdJ2yQBgZIXSTscdCCARH+FbAWSLZEkqmswSHH3iMzOynH9YhYgjuulh+IL2PaXKSM0UqSRsSeTNqGgn9iVAxC5/CyNjsQMAZMk3KXX5GmEVFdD82fhqOCCWC3aSJZA+n1sxjZgQXQvkg5OrrjIztk5j/AAb4Ch4fA8as7vLgyy5KkkdAuk5QAkkbk7nJPaQa9vN8WkR/+q6/rB/OakLIyFfvggfJ2QswA7eplUk/QVRuVdSySbPYKAMAYHyqpRQQQXzs0TqXlYx3Oh1UvLgPA77asuMoWyuXABDKAbDxnii20LzOGKoMtpGrSO7kDcqvU4ycA7Goi+t5f9H3IuZFlaVJAhjGlTrGmFIxjIJZlAyzHODq9lTxrJBxbqyJpPgnqrfi+P7SYeHrkvcyIZAunKW6OryyHOcD0hRkbscdiK7uI8XMRjhjQzXUi+iJdgcYDSO/4IgT8R69ACTip3wz4YFtrlkbmXM2DNLjrjpGg/BEv4V+pyd65/ZmilkmssvhXT3Zkk6JwV9pSvViRSlKAFUTzlaQ2CRxgOZbq3jMecNINWrQn7xZV67YyavdUfx/ciO84Y8pCwiWcFzgKsjRaYSxPQZZxnpkiqydJstHqjN+cea0ZUqUUFlZSrKxJwpB6HAz/HoRS5ttQGDpYZ0tgEjPXr1B7jv+hHZxG/E880wbUrtiMg5HLQaUx8iQz/368avFtpNnejzHkiVspkhVUwWKKjKWOlTjDOpO+MZ9PTpj2PlPwNIVZ01FRFoaMnIMQ1awAfxblh+8OwY1N0qSvdo0ryl4qZ+FW+okvEGhfVnIMZKjOd86NB+tXCsx8mXcScQjZsqHgdPyZGQduuIlGep05+Z06qnDnHbJoVl3n8v+q2h3/wBsUdTjeOTt07f4+9ajWZefaZsrY+17H/GOWmYvjj81+xc/hfyf6MdpSvxzPVp+Wf44r110edP3SlfiV8KTjOBsB3PYfU0N0rYJXwah5E8KLS3V0fhULbr8zkSSb/L7sfrWxVX/AAF4f+xWEEJ+PTrkP/vH9b/ozEfSrBXkcuR5Jub8z0MIbIqPoYv5o2yji2CNQlskJUhSDpkZcDVt3HY/Sq5bWrx7QzSqu2EyHX29IkDEDPfIGDnoDVy84Ywt9YSdC0VyhPc6dDqu/Xctt8z1qpGXDhN8lWOfVjAdR12JHqBztkrnOwpMkWk2eU1sX2mmeUZ+FtCLjsxVVGR6c4OQSN9zkdvCeH8+/sYB6cziVsdkhXXjHbJCL8ttq8ug9hvt9Nx6W3OBjb+J62/yhsNd1eXJI+6C2qjb35srbDuxX9DmoVLhER5ZqlQ3i3gsdzbOr5Vk+9jkXZo5EBKuh7EdPmCR3qZrg49frBazzOMrHDI7D3CqSR9cYqzLoy3xJ45SHhVs9yizXFzDG6RqGUaioPMyp1JpLDdSDn4cdR7+C/Fd5IRDPHz20GQuCiuqZAXmAkIzknHpI+FviwTWa+H+Hc2RJZWMhhjjRc7hTpGmMA9FjTSP7Rb2rTvL0KDeStgaWjQseyLHzTv2GZGJ/Ie1Zp4owxuzoxT27mT/APyttlYJLJ9ncjPLnBibGSM5b0kEqcFSQcHBOK6T4htR1uYP/vRf+qsx47xD7Vcc3fS7jQCB/RRhigO34nJkwd8PjtVp8BpE0TRNHEXgYBTy11co7xHJG5BDJq/cHfc4tUv+Pi7yr9fYme6MbJe94zHcxSRWrLOzq0ZZfVHHqBUs7g6dgc6QSx7DuOG/s7eyEQt7YSXLfdW0Q1H1YwWAY4jRR8bgDA/MZkeOcfWAKiqZbiTIht03eRv0OhOmXOAAM/KpLwh4UeBnubphJdzAB2X4IkByIIsjUIxtkndiATWPT48mtalLwwXlfX/wyzyHT4W8MfZQ8kr825mIM0uMZx8MaD8MS5IVfr1qepSvRJKKpGZuxSlKkBSlKAFRviXh32izuIQATJDIi5AI1FSFOD1w2DUlms74953Wdu0yCK4keKRoto9Ks6/Eodjtjvtnvgjegkzzgkwe3hK9OWo+oAVh9CCK7ap3h3iCYbRJypOY50OdnDHKllJ69BlSDt37zNuLhMnmRuCSdJVhgHfAcMTjJPUHYbZpm1nYx504omKVxret3iOfkyH+JI/iB/CuLiN/hHMpVVVSTGG3YexOAcElRgADfckHFGxjJZopWad5QWhIu7nHoldIkO/qEIYMw/d1uyg99JrRaqnlrfWxsYILeeOVoIo1lCMG0sRk9O2rVj8vkateaWcScnKTbFZz57oP9Gox/BdQsP8Azrv9GNaNVL84uHc7g90MgFFWUZ/cYMR+ZUMPrUp00yrVqjBK8EbMjD2VP1yx/wAMV7K4IyOh3Fc6nEx26oDn8iR/gwr103zF+/8ADPOxXU6asflzwb7TxO3Uj0xE3D9OkZGgb+8jR/TNVytN8h+Hhprycg5VYoFPbfMkg/Xl1l1+TZhfvwaNJDdlXtybFSlK80dozHzthYf6OkHRboxk77cxCM7fJW9/yPSs9f8A2kf/AA7DGe+tcjr1xkbE9O/bVPOhwvDlYj4bq3b9HH+Way65UrPCemebH0PcIw9sf0TgdPlUA/L6nWevz+m3cZ7YJ29yAflVv8kZTzOJLvgTxkA77lGzv/dG3aqeM9tx32wAMZOWz1wev1wKtXkfn7RxQnOOZAAcYyQsuTjpk7H61CKxNZqG8ZyQrYXRuBqiEEmtdgSNJ2BPRicAfPFTNZv5ycTyltZD+vl5kox/VRerB9syaB9DVhkYuTSRnvALMxW8anOrTqbPXU3qOfmCcfSug27/AHq81hDMUaSHAwxQBR6viCkBcqOuBnbauilTVne2RpJ+RHcahLCPDEfeqraepVzpYD26jcdN6kvDPhyW94oRHcT26RWymV4TpJJdtEZJ23BZtwfhNcXFI2ZFVHCM00Ch26KWlRdR+Qzv8q2zwp4UisIeXHlmY65ZWxqkfuxx0HYKNgKiSTVMw6uaXh9T54d8H21lqMSs0j/0k8jF5X6fE7b42GwwPlU3SlBzRSlKAFKUoA+E1hfjHzynkdo+H4iiBxzmUM74OCyhvSintkE99ulbm6AggjIIwR7j2r+XfFfg17W8uYIA80cGhiyqfu1lxy0fA3b1AbZz123w7CoOXjF5HKvCRl54ju5TmW6uHO/xTSY+eFBAH0qOkBOQWbBOo+pjk7jUck+rfGa+yDTsw0kdQdj0+eN+9fNQ9x/P510VCFcJGNynfLZ5SRnOdm9OOnz/AD+Z6e1SP+m5YogkRC+rIOMtuWYj279dI6dulcauD0I98D5bn/D+FfIozKdMRBcAsN1XGkaicsQNgD3qmSMKfP5GYp5IvwnZJxudlOJWOQOgUdN9iACM46g52qJuJc6QF9Xc5OdWTgk9uwx8uu9d0Ni4QfduRgHVobG527dCSB9R1r5KhUkMCCDgg5GDucEHp71G2MkqZLnP/tbO/wAKeLLuxEptikbSBFMhXUQqknChvTgk7kgnpiuybx3xJmDG/ucjf0yaR1z8KjSe3UfwqB5g9x+or6CNyMEAZON8D3OO3Qb+9SsONdSneTfQt/8Azq8UdViN2VGkrrVIw5PbU+nIPzABOD33qGvg051TPJKx/FLI7n/zHrj5dq+2PhO+eaRFs5y0ONaBBqUsDpJz0BAJBHXFWax8ruKz7i2SEdjNKo7j8KZYZ/35ztWDLs3eA6eB1Dx9SoraKPhJX+yxx1PuSD7Z+X1r5JFpKsuWIznLdQRv126gHbHQ/TSeHeRl8/8AT3UEQwf6NHkPt+LSK7X8g5gCV4gpbGQGt8DPtkSZA/WiOacap9AnHDK0119jK9UpJ9KL+ZJP54GMVZ/CPmDecOieKEW8itIZDrWQHUwx1V+mIxtjv19/fiXlZxWDAFuk4/ahkG3UfDJpPsdgRVfveH3EJxPa3EW/V4n0np0YZBG+M9O9Wy6jJl+N2RiwYIfCjRuH+fUo2uLEH96GX9fS4/PfP++rPD518OZRgzmViAsHIk5jMeiqPhJ6fi7isGiu0boynptnfsf9/wDO9epXboCPbGf53wc/n160gd3UX0NY8cDiXFbfki2is4CyvruJvvMqcr6YwQmfY5/MVVeO8PSGNpGuUnkhcPy7dCygj41lkJIX0czbY79CBiqgszIGZCucb61RwNh0MgYK2Mbj5ZHerbwaaHaWG6jlJVdKXQWdoxn1Kqs68snCjYdRgHBFZ5ylF2/0VlGMeGcU3H7dVLc5SB3zlj3HpPqOSQSQM53zjIq5+QHGIHjug0sYuJZy/KyA+gKoXAONQBLbjPz61ExSMGz9qtotgByLe0TBZjlwzCRt2JO2PiGB2rh4vbWbodLoJwS8bowaYS/GH1KS7nUwJznOc7dahZldJf59hKglwmf0HWDcS4gbu9ubo/CzcqEe0MZIDb7jW2Xx+VTtr5u3/JUtYRmQL6sz41EAZIQIdOfVsW2JHtvXuEeH7S6uBJI9taout+TDczaxIThSY5wBGEZi2y4LEDBBxWiUlFWzThi8ct0on7pXRwfwpe3TyzWskM1qJHhTmOEc6CAZMxxkYY6sDHTB+Z5ZuFX8M8MFzbxwmZ3SOUyho5GUEhRoDMhb0gFh9PabVWb1qsb4s4+OEiCRgMlAJB+aMHz9NOa/oO2nDorqcqyhgR3BGQf0NYjw3wzd3Tzwj7LGUlaBg8rlgAoJfl8sGRWVtS7rkHfvWz8H4fyLeGHUX5USR6j1bSoXUfmcZotPoYdXOM5JxOylKUGMUpSgBSlKAFQXGvBFndPzJYfvcACZGeOQYyB64yCcZ75qdpQBQ5fJuyYgmW8PoEePtLnKA7R776Og09NhXKPIjhw04a5Gkll+9HpJxkg6cg7CtGpQTZQD5J8PbQJDPIiMzCNpcJlsFtkVcZwM4x0qS4l5WcNmtjbi2jiU4w8aqJFIOQQ5BJP5561baUEWUMeT9vgB7u/cqFALXLbBclAMLgBSSR7ZNfJfJu0ZtTXF6x9Iy1wTsra1ByNwG9Q+e9X2lBNlEl8obZjn7Te6g/MDc8bSYwJMFMFthuRXofKqMSJIt9fq6a8Nz1PxgBviQgA6V26ekVd6UBZA+HfB0Vo8kvMmnmkVVaWZgzaF+FFwAqqM9AKnqUoIFKUoAUpSgCK4p4Us7kAT20MmM41IpIz1wcZH0qtXvkrwp91gaI+8csq469AWKjr7VeqUE2Z2vkVw3UrPz5ApzpeUkHfODgA4PyIqw/8ANzwzOfsFtnOf6JP8MY+lWOlAW2Qn/Ifh/wD2G0//AB4f/TVQ8T+VrCYz8NW3jDqolt2XlqSobDIyA6ScgFdODjPWtKpQTGTi7Rh//JniagmTh77Z/o5oHz+QLqf56V+IfD99KDjh0+3TmGBP/wB5OnzANbnSps0f8vIU/wAufDNxaRzG40K0zq4iRtQQBAu7YALnAzjbCjeqD4g8H3sVzLNPDJcgzF4rmPVI6jOpAUBMkWjAGUGNuvvt1KgVHK1LcYLc8ZbV9+Ii2Bn7XaIHYABd2dY3xt1z/wAPtr4on1nkX/LGBpiidGRQMdElaU9cd8dsDO+8MoIwdx7Vw3Ph+2kGJLeFx7NGjf4ioSS6Ib38X1iig8J80pYv9uRHi2zPEGUqOmp4ySCo6kq2f3TitNqHj8HWKsGWztwQdQIhjGD1BHp2Od81MVInI4t3FUKUpQLFKUoA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412" name="Picture 4" descr="https://encrypted-tbn2.gstatic.com/images?q=tbn:ANd9GcQJu8zeNTt_INQvNjEB5LXBLpeSmii-pUK5hIg6mEDN8vlNCaq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068960"/>
            <a:ext cx="3364702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68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Párkapcsolatok kialakítása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sz="4600" dirty="0" smtClean="0"/>
              <a:t>Barátság és haverság</a:t>
            </a:r>
          </a:p>
          <a:p>
            <a:r>
              <a:rPr lang="hu-HU" sz="4600" dirty="0" smtClean="0"/>
              <a:t>Szimpatikusabb, több mint barát – ismerkedés</a:t>
            </a:r>
          </a:p>
          <a:p>
            <a:r>
              <a:rPr lang="hu-HU" sz="4600" dirty="0" smtClean="0"/>
              <a:t>Együtt járás</a:t>
            </a:r>
          </a:p>
          <a:p>
            <a:r>
              <a:rPr lang="hu-HU" sz="4600" dirty="0" smtClean="0"/>
              <a:t>Szerelem: az agy szerepe</a:t>
            </a:r>
          </a:p>
          <a:p>
            <a:pPr>
              <a:buFontTx/>
              <a:buChar char="-"/>
            </a:pPr>
            <a:r>
              <a:rPr lang="hu-HU" dirty="0" smtClean="0"/>
              <a:t>Álmodozás</a:t>
            </a:r>
          </a:p>
          <a:p>
            <a:pPr>
              <a:buFontTx/>
              <a:buChar char="-"/>
            </a:pPr>
            <a:r>
              <a:rPr lang="hu-HU" dirty="0" smtClean="0"/>
              <a:t>Szeretet</a:t>
            </a:r>
          </a:p>
          <a:p>
            <a:pPr>
              <a:buFontTx/>
              <a:buChar char="-"/>
            </a:pPr>
            <a:r>
              <a:rPr lang="hu-HU" dirty="0" smtClean="0"/>
              <a:t>Szerelem</a:t>
            </a:r>
          </a:p>
          <a:p>
            <a:pPr>
              <a:buFontTx/>
              <a:buChar char="-"/>
            </a:pPr>
            <a:r>
              <a:rPr lang="hu-HU" dirty="0" smtClean="0"/>
              <a:t>Hűség – hűtlenség</a:t>
            </a:r>
          </a:p>
          <a:p>
            <a:pPr>
              <a:buFontTx/>
              <a:buChar char="-"/>
            </a:pPr>
            <a:r>
              <a:rPr lang="hu-HU" dirty="0" smtClean="0"/>
              <a:t>Féltékenység</a:t>
            </a:r>
          </a:p>
          <a:p>
            <a:pPr>
              <a:buFontTx/>
              <a:buChar char="-"/>
            </a:pPr>
            <a:r>
              <a:rPr lang="hu-HU" dirty="0" smtClean="0"/>
              <a:t>Harag</a:t>
            </a:r>
          </a:p>
          <a:p>
            <a:pPr>
              <a:buFontTx/>
              <a:buChar char="-"/>
            </a:pPr>
            <a:r>
              <a:rPr lang="hu-HU" dirty="0" smtClean="0"/>
              <a:t>Félelem</a:t>
            </a:r>
          </a:p>
          <a:p>
            <a:pPr>
              <a:buFontTx/>
              <a:buChar char="-"/>
            </a:pPr>
            <a:r>
              <a:rPr lang="hu-HU" dirty="0" smtClean="0"/>
              <a:t>Szégyen</a:t>
            </a:r>
          </a:p>
          <a:p>
            <a:pPr>
              <a:buFontTx/>
              <a:buChar char="-"/>
            </a:pPr>
            <a:r>
              <a:rPr lang="hu-HU" dirty="0" smtClean="0"/>
              <a:t>Undor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16386" name="Picture 2" descr="https://encrypted-tbn0.gstatic.com/images?q=tbn:ANd9GcQThR_li4k7UxSCKwMAEJfmfLaETp_MKYmDmVyeL2OG6o65Sk-V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429000"/>
            <a:ext cx="3600400" cy="26959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833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Biztonságos szexuális magatartás Fogamzásgátló módszerek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Hormontartalmú szerek (tabletták)- sürgősségi fogamzásgátlás (72 órán belül!)</a:t>
            </a:r>
          </a:p>
          <a:p>
            <a:r>
              <a:rPr lang="hu-HU" dirty="0" smtClean="0"/>
              <a:t>Mechanikus eszközök (óvszer, pesszárium, spirál, zselék)</a:t>
            </a:r>
          </a:p>
          <a:p>
            <a:r>
              <a:rPr lang="hu-HU" dirty="0" smtClean="0"/>
              <a:t>Önmegfigyelésen alapuló természetes eljárások (naptár módszer: peteérés ciklikusságát számolja kb. 10 – 17 nap között van a peteérés; ébredési hő: a tüszőrepedéskor kb. 1 fokkal magasabb a testhőmérséklet; megszakított közösülés) </a:t>
            </a:r>
          </a:p>
          <a:p>
            <a:r>
              <a:rPr lang="hu-HU" dirty="0" smtClean="0"/>
              <a:t>Orvosi beavatkozást igénylő módszerek (abortusz, sterilizálás: visszafordíthatatlan)</a:t>
            </a:r>
            <a:endParaRPr lang="hu-HU" dirty="0"/>
          </a:p>
        </p:txBody>
      </p:sp>
      <p:pic>
        <p:nvPicPr>
          <p:cNvPr id="4" name="Picture 4" descr="http://upload.wikimedia.org/wikipedia/commons/thumb/4/41/Pregnancy_month_by_month.gif/220px-Pregnancy_month_by_month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2556" y="2780928"/>
            <a:ext cx="1591444" cy="2271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97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Biztonságos szexuális magatartás </a:t>
            </a:r>
            <a:r>
              <a:rPr lang="hu-HU" sz="3600" dirty="0" smtClean="0"/>
              <a:t>Szexuális úton terjedő fertőzések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700" dirty="0" smtClean="0"/>
              <a:t>(folyás, váladékozás, hólyag, kiütés, fájdalom, viszketés, vizelési inger)</a:t>
            </a:r>
            <a:endParaRPr lang="hu-HU" sz="27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Bakteriális: </a:t>
            </a:r>
            <a:r>
              <a:rPr lang="hu-HU" dirty="0" err="1" smtClean="0"/>
              <a:t>klamídia</a:t>
            </a:r>
            <a:r>
              <a:rPr lang="hu-HU" dirty="0" smtClean="0"/>
              <a:t> (antibiotikum); </a:t>
            </a:r>
            <a:r>
              <a:rPr lang="hu-HU" dirty="0" err="1" smtClean="0"/>
              <a:t>gonorrhea</a:t>
            </a:r>
            <a:r>
              <a:rPr lang="hu-HU" dirty="0" smtClean="0"/>
              <a:t> (</a:t>
            </a:r>
            <a:r>
              <a:rPr lang="hu-HU" dirty="0" err="1" smtClean="0"/>
              <a:t>antibiotikum</a:t>
            </a:r>
            <a:r>
              <a:rPr lang="hu-HU" dirty="0" smtClean="0"/>
              <a:t>); szifilisz (antibiotikum)</a:t>
            </a:r>
          </a:p>
          <a:p>
            <a:r>
              <a:rPr lang="hu-HU" dirty="0" smtClean="0"/>
              <a:t>Gombás: </a:t>
            </a:r>
            <a:r>
              <a:rPr lang="hu-HU" dirty="0" err="1" smtClean="0"/>
              <a:t>candida</a:t>
            </a:r>
            <a:r>
              <a:rPr lang="hu-HU" dirty="0" smtClean="0"/>
              <a:t> (tabletta, hüvelykúp, kenőcs)</a:t>
            </a:r>
          </a:p>
          <a:p>
            <a:r>
              <a:rPr lang="hu-HU" dirty="0" smtClean="0"/>
              <a:t>Vírusfertőzések: szemölcsök (oldat vagy fagyasztják); herpesz (helyi kezelés) Hepatitis B (oltás); HPV (oltás);</a:t>
            </a:r>
          </a:p>
          <a:p>
            <a:pPr>
              <a:buNone/>
            </a:pPr>
            <a:r>
              <a:rPr lang="hu-HU" dirty="0" smtClean="0"/>
              <a:t> és a </a:t>
            </a:r>
            <a:r>
              <a:rPr lang="hu-HU" b="1" dirty="0" smtClean="0">
                <a:solidFill>
                  <a:srgbClr val="FF0000"/>
                </a:solidFill>
              </a:rPr>
              <a:t>HIV/AIDS</a:t>
            </a:r>
            <a:endParaRPr lang="hu-H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Forrás: [origo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401723"/>
            <a:ext cx="2123086" cy="145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Jobbra nyíl 4"/>
          <p:cNvSpPr/>
          <p:nvPr/>
        </p:nvSpPr>
        <p:spPr>
          <a:xfrm>
            <a:off x="3059832" y="5733256"/>
            <a:ext cx="86409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79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A HIV fertőzés megelőzhető</a:t>
            </a:r>
            <a:br>
              <a:rPr lang="hu-HU" b="1" dirty="0" smtClean="0">
                <a:solidFill>
                  <a:srgbClr val="FF0000"/>
                </a:solidFill>
              </a:rPr>
            </a:br>
            <a:r>
              <a:rPr lang="hu-HU" sz="2800" dirty="0" smtClean="0">
                <a:solidFill>
                  <a:srgbClr val="FF0000"/>
                </a:solidFill>
              </a:rPr>
              <a:t>de vannak akik még mindig  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smtClean="0">
                <a:solidFill>
                  <a:srgbClr val="FF0000"/>
                </a:solidFill>
              </a:rPr>
              <a:t>- nem tudják,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smtClean="0">
                <a:solidFill>
                  <a:srgbClr val="FF0000"/>
                </a:solidFill>
              </a:rPr>
              <a:t> vagy ami még rosszabb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smtClean="0">
                <a:solidFill>
                  <a:srgbClr val="FF0000"/>
                </a:solidFill>
              </a:rPr>
              <a:t>- nem érdekli őket…</a:t>
            </a:r>
            <a:br>
              <a:rPr lang="hu-HU" sz="2800" dirty="0" smtClean="0">
                <a:solidFill>
                  <a:srgbClr val="FF0000"/>
                </a:solidFill>
              </a:rPr>
            </a:br>
            <a:endParaRPr lang="hu-HU" b="1" dirty="0">
              <a:solidFill>
                <a:srgbClr val="FF0000"/>
              </a:solidFill>
            </a:endParaRPr>
          </a:p>
        </p:txBody>
      </p:sp>
      <p:pic>
        <p:nvPicPr>
          <p:cNvPr id="6" name="Kép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94" r="29787" b="27097"/>
          <a:stretch/>
        </p:blipFill>
        <p:spPr bwMode="auto">
          <a:xfrm>
            <a:off x="2552700" y="4797152"/>
            <a:ext cx="4038600" cy="1733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83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Hogyan </a:t>
            </a:r>
            <a:r>
              <a:rPr lang="hu-HU" dirty="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fertőződhet meg valaki</a:t>
            </a:r>
            <a:r>
              <a:rPr lang="hu-HU" dirty="0" smtClean="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?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u-HU" dirty="0" smtClean="0"/>
              <a:t>	Az </a:t>
            </a:r>
            <a:r>
              <a:rPr lang="hu-HU" dirty="0"/>
              <a:t>AIDS vírusa a vérben, az ondóban, a hüvelyváladékban, és az anyatejben </a:t>
            </a:r>
            <a:r>
              <a:rPr lang="hu-HU" dirty="0" smtClean="0"/>
              <a:t>lehet </a:t>
            </a:r>
            <a:r>
              <a:rPr lang="hu-HU" dirty="0"/>
              <a:t>a megfertőzéshez szükséges </a:t>
            </a:r>
            <a:r>
              <a:rPr lang="hu-HU" dirty="0" smtClean="0"/>
              <a:t>mennyiségben.</a:t>
            </a:r>
          </a:p>
          <a:p>
            <a:pPr algn="ctr">
              <a:buNone/>
            </a:pPr>
            <a:r>
              <a:rPr lang="hu-HU" dirty="0" smtClean="0"/>
              <a:t>A HIV leggyakrabban a szexuális kapcsolat útján, illetve kábítószereseknél közös tűk és fecskendők használatával vihető át.</a:t>
            </a:r>
          </a:p>
          <a:p>
            <a:pPr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884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Az AIDS híres </a:t>
            </a:r>
            <a:r>
              <a:rPr lang="hu-HU" b="1" dirty="0" smtClean="0"/>
              <a:t>áldozata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13" name="Tartalom helye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Queen</a:t>
            </a:r>
            <a:r>
              <a:rPr lang="hu-HU" dirty="0"/>
              <a:t> frontembere, </a:t>
            </a:r>
            <a:r>
              <a:rPr lang="hu-HU" b="1" dirty="0" err="1" smtClean="0"/>
              <a:t>Freddie</a:t>
            </a:r>
            <a:r>
              <a:rPr lang="hu-HU" b="1" dirty="0" smtClean="0"/>
              <a:t> </a:t>
            </a:r>
            <a:r>
              <a:rPr lang="hu-HU" b="1" dirty="0" err="1"/>
              <a:t>Mercury</a:t>
            </a:r>
            <a:r>
              <a:rPr lang="hu-HU" dirty="0"/>
              <a:t> </a:t>
            </a:r>
          </a:p>
        </p:txBody>
      </p:sp>
      <p:pic>
        <p:nvPicPr>
          <p:cNvPr id="17413" name="Picture 5" descr="Queen  - Photo - Qu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276872"/>
            <a:ext cx="2785095" cy="34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36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Az AIDS híres </a:t>
            </a:r>
            <a:r>
              <a:rPr lang="hu-HU" b="1" dirty="0" smtClean="0"/>
              <a:t>áldozata lehet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13" name="Tartalom helye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Charlie </a:t>
            </a:r>
            <a:r>
              <a:rPr lang="hu-HU" b="1" dirty="0" err="1" smtClean="0"/>
              <a:t>Sheen</a:t>
            </a:r>
            <a:r>
              <a:rPr lang="hu-HU" b="1" dirty="0" smtClean="0"/>
              <a:t> </a:t>
            </a:r>
            <a:r>
              <a:rPr lang="hu-HU" sz="2800" dirty="0" smtClean="0"/>
              <a:t>(Ő HIV fertőzött, nem AIDS </a:t>
            </a:r>
            <a:r>
              <a:rPr lang="hu-HU" dirty="0" smtClean="0"/>
              <a:t>beteg!) </a:t>
            </a:r>
            <a:endParaRPr lang="hu-HU" dirty="0"/>
          </a:p>
        </p:txBody>
      </p:sp>
      <p:pic>
        <p:nvPicPr>
          <p:cNvPr id="2054" name="Picture 6" descr="Charlie Sheen / Fotó: Northf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6" y="2204864"/>
            <a:ext cx="750570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6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304</Words>
  <Application>Microsoft Office PowerPoint</Application>
  <PresentationFormat>Diavetítés a képernyőre (4:3 oldalarány)</PresentationFormat>
  <Paragraphs>49</Paragraphs>
  <Slides>11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Valentin nap</vt:lpstr>
      <vt:lpstr>Egyszer én is szeretnék:  CSALÁD-ot - igazit</vt:lpstr>
      <vt:lpstr>Párkapcsolatok kialakítása</vt:lpstr>
      <vt:lpstr>Biztonságos szexuális magatartás Fogamzásgátló módszerek</vt:lpstr>
      <vt:lpstr>Biztonságos szexuális magatartás Szexuális úton terjedő fertőzések (folyás, váladékozás, hólyag, kiütés, fájdalom, viszketés, vizelési inger)</vt:lpstr>
      <vt:lpstr>A HIV fertőzés megelőzhető de vannak akik még mindig   - nem tudják,  vagy ami még rosszabb - nem érdekli őket… </vt:lpstr>
      <vt:lpstr>Hogyan fertőződhet meg valaki?</vt:lpstr>
      <vt:lpstr>Az AIDS híres áldozata </vt:lpstr>
      <vt:lpstr>Az AIDS híres áldozata lehet </vt:lpstr>
      <vt:lpstr>Hogyan előzhető meg a HIV fertőzés?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Simich Rita</dc:creator>
  <cp:lastModifiedBy>Dr. Simich Rita</cp:lastModifiedBy>
  <cp:revision>16</cp:revision>
  <dcterms:created xsi:type="dcterms:W3CDTF">2015-11-25T10:31:47Z</dcterms:created>
  <dcterms:modified xsi:type="dcterms:W3CDTF">2016-01-08T08:28:44Z</dcterms:modified>
</cp:coreProperties>
</file>