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4673543050271"/>
          <c:y val="0.15673457279756581"/>
          <c:w val="0.69138495092693419"/>
          <c:h val="0.71235955056180156"/>
        </c:manualLayout>
      </c:layout>
      <c:pieChart>
        <c:varyColors val="1"/>
        <c:ser>
          <c:idx val="0"/>
          <c:order val="0"/>
          <c:spPr>
            <a:solidFill>
              <a:srgbClr val="000080"/>
            </a:solidFill>
            <a:ln w="4389">
              <a:solidFill>
                <a:srgbClr val="000000"/>
              </a:solidFill>
              <a:prstDash val="solid"/>
            </a:ln>
          </c:spPr>
          <c:explosion val="25"/>
          <c:dPt>
            <c:idx val="3"/>
            <c:bubble3D val="0"/>
            <c:spPr>
              <a:solidFill>
                <a:srgbClr val="FF0000"/>
              </a:solidFill>
              <a:ln w="43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7766404199475762E-2"/>
                  <c:y val="4.8671247046587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1626312335958009E-2"/>
                  <c:y val="-2.92089306103532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4996285342788233"/>
                  <c:y val="-1.60563299984212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0111375004498292E-3"/>
                  <c:y val="-6.71539208315910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877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Munka1!$B$3:$B$6</c:f>
              <c:strCache>
                <c:ptCount val="4"/>
                <c:pt idx="0">
                  <c:v>a genetikai állomány,</c:v>
                </c:pt>
                <c:pt idx="1">
                  <c:v> a környezeti hatások,</c:v>
                </c:pt>
                <c:pt idx="2">
                  <c:v> az egészség-ügyi ellátás,</c:v>
                </c:pt>
                <c:pt idx="3">
                  <c:v>az életmód</c:v>
                </c:pt>
              </c:strCache>
            </c:strRef>
          </c:cat>
          <c:val>
            <c:numRef>
              <c:f>Munka1!$C$3:$C$6</c:f>
              <c:numCache>
                <c:formatCode>0%</c:formatCode>
                <c:ptCount val="4"/>
                <c:pt idx="0">
                  <c:v>0.27</c:v>
                </c:pt>
                <c:pt idx="1">
                  <c:v>0.19000000000000059</c:v>
                </c:pt>
                <c:pt idx="2">
                  <c:v>0.11000000000000019</c:v>
                </c:pt>
                <c:pt idx="3">
                  <c:v>0.43000000000000038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8779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0066CC">
            <a:gamma/>
            <a:tint val="20000"/>
            <a:invGamma/>
          </a:srgbClr>
        </a:gs>
        <a:gs pos="100000">
          <a:srgbClr val="0066CC"/>
        </a:gs>
      </a:gsLst>
      <a:path path="rect">
        <a:fillToRect l="50000" t="50000" r="50000" b="50000"/>
      </a:path>
    </a:gradFill>
    <a:ln w="1097">
      <a:solidFill>
        <a:srgbClr val="000000"/>
      </a:solidFill>
      <a:prstDash val="solid"/>
    </a:ln>
  </c:spPr>
  <c:txPr>
    <a:bodyPr/>
    <a:lstStyle/>
    <a:p>
      <a:pPr>
        <a:defRPr sz="85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00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3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24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44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856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60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63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34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05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18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327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3947-F61F-4DB8-8EAF-EB5CCAFC8C6D}" type="datetimeFigureOut">
              <a:rPr lang="hu-HU" smtClean="0"/>
              <a:t>2016.03.10.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9C6D-2D7F-4FBD-8834-78BA0952F0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81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/index.php?title=F%C3%A1jl:Parliament-Ottawa.jpg&amp;filetimestamp=20061214064000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hu.wikipedia.org/w/index.php?title=F%C3%A1jl:Jakarta.jpg&amp;filetimestamp=20070121145608" TargetMode="External"/><Relationship Id="rId17" Type="http://schemas.openxmlformats.org/officeDocument/2006/relationships/image" Target="../media/image8.jpeg"/><Relationship Id="rId2" Type="http://schemas.openxmlformats.org/officeDocument/2006/relationships/hyperlink" Target="http://hu.wikipedia.org/w/index.php?title=F%C3%A1jl:Flag_of_Kazakhstan.svg&amp;filetimestamp=20110806084317" TargetMode="External"/><Relationship Id="rId16" Type="http://schemas.openxmlformats.org/officeDocument/2006/relationships/hyperlink" Target="http://hu.wikipedia.org/w/index.php?title=F%C3%A1jl:Mexico_City_Palacio_de_bellas_artes.jpg&amp;filetimestamp=200701082056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c/cf/Flag_of_Canada.svg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10" Type="http://schemas.openxmlformats.org/officeDocument/2006/relationships/hyperlink" Target="http://hu.wikipedia.org/w/index.php?title=F%C3%A1jl:Flag_of_Indonesia.svg&amp;filetimestamp=20110729092736" TargetMode="External"/><Relationship Id="rId4" Type="http://schemas.openxmlformats.org/officeDocument/2006/relationships/hyperlink" Target="http://upload.wikimedia.org/wikipedia/commons/f/f0/ALAcityborder.JPG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upload.wikimedia.org/wikipedia/commons/f/fc/Flag_of_Mexico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CC8296.308D65A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imgres?q=p%C3%A9nz&amp;um=1&amp;hl=hu&amp;tbm=isch&amp;tbnid=svED3N5TfRkTZM:&amp;imgrefurl=http://sulioldal.hu/index.php?oldal=oldal&amp;o=penz_vilaga&amp;am=5&amp;docid=1b2L10YdK6Qy0M&amp;w=237&amp;h=346&amp;ei=PRuMTt-OJLL64QSGnI2tCQ&amp;zoom=1&amp;iact=hc&amp;vpx=500&amp;vpy=82&amp;dur=3437&amp;hovh=271&amp;hovw=186&amp;tx=98&amp;ty=160&amp;page=3&amp;tbnh=151&amp;tbnw=103&amp;start=44&amp;ndsp=23&amp;ved=1t:429,r:2,s:44&amp;biw=1280&amp;bih=82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hu/url?sa=i&amp;rct=j&amp;q=&amp;esrc=s&amp;source=images&amp;cd=&amp;ved=0ahUKEwiynb6A9rXLAhWrHpoKHd-pCZwQjRwIBw&amp;url=http://legyenkerek.cafeblog.hu/2015/05/23/mikor-kerek-az-eletunk/&amp;psig=AFQjCNEUq6pOY6VMJQdpmT2kK3zOPe00AQ&amp;ust=145769253419806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03648" y="1772816"/>
            <a:ext cx="612068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 dirty="0" smtClean="0">
                <a:solidFill>
                  <a:srgbClr val="FF0000"/>
                </a:solidFill>
                <a:latin typeface="Iskoola Pota" pitchFamily="34" charset="0"/>
                <a:cs typeface="Iskoola Pota" pitchFamily="34" charset="0"/>
              </a:rPr>
              <a:t>„</a:t>
            </a:r>
            <a:r>
              <a:rPr lang="hu-HU" sz="1400" b="1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  <a:latin typeface="Iskoola Pota" pitchFamily="34" charset="0"/>
                <a:cs typeface="Iskoola Pota" pitchFamily="34" charset="0"/>
              </a:rPr>
              <a:t>Egy hatékony iskolai egészségnevelési program – az egyik legköltséghatékonyabb beruházás, amit egy nép (állam) csak megtehet annak érdekében, hogy párhuzamosan fejlessze az oktatást és az egészséget” </a:t>
            </a:r>
            <a:r>
              <a:rPr lang="hu-HU" sz="2800" b="1" dirty="0" smtClean="0">
                <a:latin typeface="Iskoola Pota" pitchFamily="34" charset="0"/>
                <a:cs typeface="Iskoola Pot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hu-HU" sz="1400" b="1" dirty="0" smtClean="0"/>
              <a:t>WHO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24033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499350" cy="122396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smtClean="0">
                <a:solidFill>
                  <a:srgbClr val="FF0000"/>
                </a:solidFill>
                <a:latin typeface="Times New Roman" pitchFamily="18" charset="0"/>
              </a:rPr>
              <a:t>Ismeretek</a:t>
            </a:r>
            <a:br>
              <a:rPr lang="hu-HU" sz="36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hu-HU" sz="36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528" y="4365104"/>
            <a:ext cx="3096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u="sng" dirty="0">
                <a:solidFill>
                  <a:srgbClr val="970968"/>
                </a:solidFill>
                <a:latin typeface="Times New Roman" pitchFamily="18" charset="0"/>
              </a:rPr>
              <a:t>Ki adja </a:t>
            </a:r>
            <a:r>
              <a:rPr lang="hu-HU" sz="2400" u="sng" dirty="0" smtClean="0">
                <a:solidFill>
                  <a:srgbClr val="970968"/>
                </a:solidFill>
                <a:latin typeface="Times New Roman" pitchFamily="18" charset="0"/>
              </a:rPr>
              <a:t>át:  </a:t>
            </a:r>
            <a:r>
              <a:rPr lang="hu-HU" sz="2400" dirty="0" smtClean="0">
                <a:latin typeface="Times New Roman" pitchFamily="18" charset="0"/>
              </a:rPr>
              <a:t>megbízható, hiteles, elfogadott (személy), személyes példamutatás!</a:t>
            </a:r>
            <a:endParaRPr lang="hu-HU" sz="2400" dirty="0">
              <a:latin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83968" y="4653136"/>
            <a:ext cx="3455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u="sng" dirty="0">
                <a:solidFill>
                  <a:srgbClr val="970968"/>
                </a:solidFill>
                <a:latin typeface="Times New Roman" pitchFamily="18" charset="0"/>
              </a:rPr>
              <a:t>Hol adja </a:t>
            </a:r>
            <a:r>
              <a:rPr lang="hu-HU" sz="2400" u="sng" dirty="0" smtClean="0">
                <a:solidFill>
                  <a:srgbClr val="970968"/>
                </a:solidFill>
                <a:latin typeface="Times New Roman" pitchFamily="18" charset="0"/>
              </a:rPr>
              <a:t>át: </a:t>
            </a:r>
            <a:r>
              <a:rPr lang="hu-HU" sz="2400" dirty="0" smtClean="0">
                <a:latin typeface="Times New Roman" pitchFamily="18" charset="0"/>
              </a:rPr>
              <a:t>tárgyi körülmények fontosak, állandó fejlesztést igényel! (</a:t>
            </a:r>
            <a:r>
              <a:rPr lang="hu-HU" sz="2400" dirty="0">
                <a:latin typeface="Times New Roman" pitchFamily="18" charset="0"/>
              </a:rPr>
              <a:t>helyszín, körülmény)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75656" y="1556793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u="sng" dirty="0">
                <a:solidFill>
                  <a:srgbClr val="970968"/>
                </a:solidFill>
                <a:latin typeface="Times New Roman" pitchFamily="18" charset="0"/>
              </a:rPr>
              <a:t>Mit ad </a:t>
            </a:r>
            <a:r>
              <a:rPr lang="hu-HU" sz="2400" u="sng" dirty="0" smtClean="0">
                <a:solidFill>
                  <a:srgbClr val="970968"/>
                </a:solidFill>
                <a:latin typeface="Times New Roman" pitchFamily="18" charset="0"/>
              </a:rPr>
              <a:t>át: </a:t>
            </a:r>
            <a:r>
              <a:rPr lang="hu-HU" sz="2400" dirty="0" smtClean="0">
                <a:latin typeface="Times New Roman" pitchFamily="18" charset="0"/>
              </a:rPr>
              <a:t>igények figyelembe vétele! (</a:t>
            </a:r>
            <a:r>
              <a:rPr lang="hu-HU" sz="2400" dirty="0">
                <a:latin typeface="Times New Roman" pitchFamily="18" charset="0"/>
              </a:rPr>
              <a:t>tartalom)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43213" y="3429000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latin typeface="Times New Roman" pitchFamily="18" charset="0"/>
              </a:rPr>
              <a:t>befogadó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700338" y="3213100"/>
            <a:ext cx="1655762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627313" y="2997200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3563938" y="43656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284663" y="3284538"/>
            <a:ext cx="5746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2124075" y="2708275"/>
            <a:ext cx="2879725" cy="21605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46082" name="Picture 2" descr="Jó a sul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44824"/>
            <a:ext cx="3000375" cy="24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9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16242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a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79888" cy="6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2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Az egészségfejlesztés területei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/>
              <a:t>- Energiaegyensúly: táplálkozás + testmozgás (fizikai aktivitás) 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- Veszélyes anyagok: dohányzás, drog, alkohol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- Személyes higiéné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- Családi életre nevelés (szexuális felvilágosítás)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- Biztonság megőrzése: bántalmazás, erőszak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- Elsősegélynyújtás és baleset megelőzés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- Lelki egészség megőrzése, fejlesztése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- Környezetvédelem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26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56932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00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3375"/>
            <a:ext cx="3992562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68450" y="6092825"/>
            <a:ext cx="610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b="1"/>
              <a:t>A FŐVÁROSI EGÉSZSÉGNEVELÉS ELSŐ KIADVÁNYA</a:t>
            </a:r>
          </a:p>
        </p:txBody>
      </p:sp>
    </p:spTree>
    <p:extLst>
      <p:ext uri="{BB962C8B-B14F-4D97-AF65-F5344CB8AC3E}">
        <p14:creationId xmlns:p14="http://schemas.microsoft.com/office/powerpoint/2010/main" val="260055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33375"/>
            <a:ext cx="4084638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a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084637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0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33375"/>
            <a:ext cx="4037012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a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9" y="614796"/>
            <a:ext cx="3670011" cy="562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1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egészségfejlesztés alapvető </a:t>
            </a:r>
            <a:b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nemzetközi dokumentumai</a:t>
            </a:r>
            <a:endParaRPr lang="hu-H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						</a:t>
            </a:r>
            <a:r>
              <a:rPr lang="hu-HU" b="1" dirty="0" smtClean="0"/>
              <a:t>Alma—Ata1978</a:t>
            </a:r>
            <a:endParaRPr lang="hu-HU" b="1" dirty="0" smtClean="0"/>
          </a:p>
          <a:p>
            <a:pPr>
              <a:buNone/>
            </a:pPr>
            <a:r>
              <a:rPr lang="hu-HU" b="1" dirty="0" smtClean="0"/>
              <a:t>Ottawa 1986</a:t>
            </a:r>
          </a:p>
          <a:p>
            <a:pPr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						</a:t>
            </a:r>
            <a:r>
              <a:rPr lang="hu-HU" b="1" dirty="0" smtClean="0"/>
              <a:t>Dzsakarta </a:t>
            </a:r>
            <a:r>
              <a:rPr lang="hu-HU" b="1" dirty="0" smtClean="0"/>
              <a:t>1997</a:t>
            </a:r>
          </a:p>
          <a:p>
            <a:pPr>
              <a:buNone/>
            </a:pPr>
            <a:r>
              <a:rPr lang="hu-HU" b="1" dirty="0" smtClean="0"/>
              <a:t>Mexikó 2000</a:t>
            </a:r>
          </a:p>
          <a:p>
            <a:endParaRPr lang="hu-HU" dirty="0" smtClean="0">
              <a:solidFill>
                <a:srgbClr val="FFFF00"/>
              </a:solidFill>
            </a:endParaRPr>
          </a:p>
          <a:p>
            <a:endParaRPr lang="hu-HU" sz="3200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Flag of">
            <a:hlinkClick r:id="rId2" tooltip="&quot;Flag of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885" y="2003955"/>
            <a:ext cx="1235968" cy="68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Fájl:ALAcityborder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6631" y="1899937"/>
            <a:ext cx="2016224" cy="158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Fájl:Flag of Canada.sv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703846"/>
            <a:ext cx="1296144" cy="58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Parliament-Ottawa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2355785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Flag of">
            <a:hlinkClick r:id="rId10" tooltip="&quot;Flag of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81804" y="5005353"/>
            <a:ext cx="1066130" cy="71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Jakarta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86631" y="4827404"/>
            <a:ext cx="1932806" cy="15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Fájl:Flag of Mexico.sv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9064" y="5579209"/>
            <a:ext cx="1163389" cy="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http://upload.wikimedia.org/wikipedia/commons/thumb/8/85/Mexico_City_Palacio_de_bellas_artes.jpg/350px-Mexico_City_Palacio_de_bellas_artes.jpg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41776" y="5282713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1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Ottawai Karta</a:t>
            </a:r>
            <a:endParaRPr lang="hu-H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>
              <a:solidFill>
                <a:srgbClr val="FFFF00"/>
              </a:solidFill>
            </a:endParaRPr>
          </a:p>
          <a:p>
            <a:endParaRPr lang="hu-HU" dirty="0" smtClean="0">
              <a:solidFill>
                <a:srgbClr val="FFFF00"/>
              </a:solidFill>
            </a:endParaRPr>
          </a:p>
          <a:p>
            <a:pPr algn="ctr"/>
            <a:endParaRPr lang="hu-HU" sz="3200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 smtClean="0"/>
          </a:p>
          <a:p>
            <a:pPr algn="ctr"/>
            <a:r>
              <a:rPr lang="hu-HU" b="1" dirty="0" smtClean="0">
                <a:solidFill>
                  <a:srgbClr val="FFC000"/>
                </a:solidFill>
              </a:rPr>
              <a:t>Az egészségfejlesztés az a folyamat, amely képessé teszi az embereket az egészséget meghatározó tényezők felügyeletére és ezáltal egészségük javítására.</a:t>
            </a:r>
            <a:endParaRPr lang="hu-HU" b="1" dirty="0">
              <a:solidFill>
                <a:srgbClr val="FFC000"/>
              </a:solidFill>
            </a:endParaRPr>
          </a:p>
        </p:txBody>
      </p:sp>
      <p:pic>
        <p:nvPicPr>
          <p:cNvPr id="8" name="Kép 7" descr="cid:image003.png@01CC8296.308D65A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2" y="1772816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6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egészségfejlesztés 5 kulcsterülete az Ottawai Karta (1986) alapján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 fontScale="85000" lnSpcReduction="10000"/>
          </a:bodyPr>
          <a:lstStyle/>
          <a:p>
            <a:pPr marL="377825" indent="-377825">
              <a:spcBef>
                <a:spcPts val="500"/>
              </a:spcBef>
              <a:buClr>
                <a:srgbClr val="336600"/>
              </a:buClr>
            </a:pPr>
            <a:r>
              <a:rPr lang="hu-HU" dirty="0" smtClean="0">
                <a:solidFill>
                  <a:srgbClr val="003300"/>
                </a:solidFill>
                <a:latin typeface="Arial Narrow" pitchFamily="34" charset="0"/>
              </a:rPr>
              <a:t>Egészséget támogató társadalompolitika: </a:t>
            </a:r>
            <a:r>
              <a:rPr lang="hu-HU" b="0" dirty="0" smtClean="0">
                <a:solidFill>
                  <a:srgbClr val="003300"/>
                </a:solidFill>
                <a:latin typeface="Arial Narrow" pitchFamily="34" charset="0"/>
              </a:rPr>
              <a:t>politikai döntések egészségre gyakorolt hatásai</a:t>
            </a:r>
          </a:p>
          <a:p>
            <a:pPr marL="377825" indent="-377825">
              <a:spcBef>
                <a:spcPts val="500"/>
              </a:spcBef>
              <a:buClr>
                <a:srgbClr val="336600"/>
              </a:buClr>
            </a:pPr>
            <a:r>
              <a:rPr lang="hu-HU" dirty="0" smtClean="0">
                <a:solidFill>
                  <a:srgbClr val="003300"/>
                </a:solidFill>
                <a:latin typeface="Arial Narrow" pitchFamily="34" charset="0"/>
              </a:rPr>
              <a:t>Egészséget támogató környezet: </a:t>
            </a:r>
            <a:r>
              <a:rPr lang="hu-HU" b="0" dirty="0" smtClean="0">
                <a:solidFill>
                  <a:srgbClr val="003300"/>
                </a:solidFill>
                <a:latin typeface="Arial Narrow" pitchFamily="34" charset="0"/>
              </a:rPr>
              <a:t>természetes és mesterséges környezet védelme</a:t>
            </a:r>
          </a:p>
          <a:p>
            <a:pPr marL="377825" indent="-377825">
              <a:spcBef>
                <a:spcPts val="500"/>
              </a:spcBef>
              <a:buClr>
                <a:srgbClr val="336600"/>
              </a:buClr>
            </a:pPr>
            <a:r>
              <a:rPr lang="hu-HU" dirty="0" smtClean="0">
                <a:solidFill>
                  <a:srgbClr val="003300"/>
                </a:solidFill>
                <a:latin typeface="Arial Narrow" pitchFamily="34" charset="0"/>
              </a:rPr>
              <a:t>Közösségi aktivitások erősítése: </a:t>
            </a:r>
            <a:r>
              <a:rPr lang="hu-HU" b="0" dirty="0" smtClean="0">
                <a:solidFill>
                  <a:srgbClr val="003300"/>
                </a:solidFill>
                <a:latin typeface="Arial Narrow" pitchFamily="34" charset="0"/>
              </a:rPr>
              <a:t>közösségfejlesztés, közösségi alapú döntéshozatal</a:t>
            </a:r>
          </a:p>
          <a:p>
            <a:pPr marL="377825" indent="-377825">
              <a:spcBef>
                <a:spcPts val="500"/>
              </a:spcBef>
              <a:buClr>
                <a:srgbClr val="336600"/>
              </a:buClr>
            </a:pPr>
            <a:r>
              <a:rPr lang="hu-HU" dirty="0" smtClean="0">
                <a:solidFill>
                  <a:srgbClr val="003300"/>
                </a:solidFill>
                <a:latin typeface="Arial Narrow" pitchFamily="34" charset="0"/>
              </a:rPr>
              <a:t>Egyéni képességek fejlesztése</a:t>
            </a:r>
            <a:r>
              <a:rPr lang="hu-HU" b="0" dirty="0" smtClean="0">
                <a:solidFill>
                  <a:srgbClr val="003300"/>
                </a:solidFill>
                <a:latin typeface="Arial Narrow" pitchFamily="34" charset="0"/>
              </a:rPr>
              <a:t>: egészség-információk, élethosszig tartó tanulás</a:t>
            </a:r>
          </a:p>
          <a:p>
            <a:pPr marL="377825" indent="-377825">
              <a:spcBef>
                <a:spcPts val="500"/>
              </a:spcBef>
              <a:buClr>
                <a:srgbClr val="336600"/>
              </a:buClr>
            </a:pPr>
            <a:r>
              <a:rPr lang="hu-HU" dirty="0" smtClean="0">
                <a:solidFill>
                  <a:srgbClr val="003300"/>
                </a:solidFill>
                <a:latin typeface="Arial Narrow" pitchFamily="34" charset="0"/>
              </a:rPr>
              <a:t>Az egészségügyi ellátás átszervezése: </a:t>
            </a:r>
            <a:r>
              <a:rPr lang="hu-HU" b="0" dirty="0" smtClean="0">
                <a:solidFill>
                  <a:srgbClr val="003300"/>
                </a:solidFill>
                <a:latin typeface="Arial Narrow" pitchFamily="34" charset="0"/>
              </a:rPr>
              <a:t>alapellátás prevenció-orientációja, szakmai képzés, kutatás</a:t>
            </a:r>
          </a:p>
          <a:p>
            <a:endParaRPr lang="hu-HU" dirty="0"/>
          </a:p>
        </p:txBody>
      </p:sp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7308304" y="2780928"/>
            <a:ext cx="18252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sz="2800" dirty="0">
                <a:solidFill>
                  <a:srgbClr val="800000"/>
                </a:solidFill>
                <a:latin typeface="Arial Narrow" pitchFamily="34" charset="0"/>
              </a:rPr>
              <a:t>Színtér-programok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H="1" flipV="1">
            <a:off x="6660232" y="220486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5868144" y="2852936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5724128" y="3257981"/>
            <a:ext cx="1728192" cy="171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6588224" y="3735035"/>
            <a:ext cx="1152128" cy="414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6876256" y="3735035"/>
            <a:ext cx="1080120" cy="106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576064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Az egészségfejlesztés hazai értelmezése</a:t>
            </a:r>
            <a:endParaRPr lang="hu-H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hu-HU" dirty="0" smtClean="0">
              <a:solidFill>
                <a:srgbClr val="FFFF00"/>
              </a:solidFill>
            </a:endParaRPr>
          </a:p>
          <a:p>
            <a:pPr algn="ctr"/>
            <a:r>
              <a:rPr lang="hu-HU" sz="3200" b="1" dirty="0" smtClean="0">
                <a:solidFill>
                  <a:srgbClr val="FFC000"/>
                </a:solidFill>
              </a:rPr>
              <a:t>Az egészségfejlesztés</a:t>
            </a:r>
          </a:p>
          <a:p>
            <a:pPr algn="ctr"/>
            <a:r>
              <a:rPr lang="hu-HU" dirty="0" smtClean="0">
                <a:solidFill>
                  <a:srgbClr val="FFC000"/>
                </a:solidFill>
              </a:rPr>
              <a:t>célja kettős:</a:t>
            </a:r>
          </a:p>
          <a:p>
            <a:pPr algn="ctr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rgbClr val="FFC000"/>
                </a:solidFill>
              </a:rPr>
              <a:t>Egészségi állapot és 				Egészség védelme</a:t>
            </a:r>
          </a:p>
          <a:p>
            <a:pPr>
              <a:buNone/>
            </a:pPr>
            <a:r>
              <a:rPr lang="hu-HU" sz="2000" b="1" dirty="0" smtClean="0">
                <a:solidFill>
                  <a:srgbClr val="FFC000"/>
                </a:solidFill>
              </a:rPr>
              <a:t>az életminőség javítása</a:t>
            </a:r>
            <a:r>
              <a:rPr lang="hu-HU" sz="2000" b="1" dirty="0" smtClean="0">
                <a:solidFill>
                  <a:srgbClr val="FFFF00"/>
                </a:solidFill>
              </a:rPr>
              <a:t>			</a:t>
            </a:r>
            <a:r>
              <a:rPr lang="hu-HU" sz="2000" b="1" dirty="0" smtClean="0">
                <a:solidFill>
                  <a:srgbClr val="FFFF00"/>
                </a:solidFill>
              </a:rPr>
              <a:t>	</a:t>
            </a:r>
            <a:r>
              <a:rPr lang="hu-HU" sz="2000" dirty="0" smtClean="0">
                <a:solidFill>
                  <a:srgbClr val="A80000"/>
                </a:solidFill>
              </a:rPr>
              <a:t>-</a:t>
            </a:r>
            <a:r>
              <a:rPr lang="hu-HU" sz="2000" b="1" dirty="0" smtClean="0">
                <a:solidFill>
                  <a:srgbClr val="A80000"/>
                </a:solidFill>
              </a:rPr>
              <a:t> </a:t>
            </a:r>
            <a:r>
              <a:rPr lang="hu-HU" sz="1800" dirty="0" smtClean="0">
                <a:solidFill>
                  <a:srgbClr val="FFC000"/>
                </a:solidFill>
              </a:rPr>
              <a:t>Betegségek megelőzése</a:t>
            </a:r>
          </a:p>
          <a:p>
            <a:pPr>
              <a:buNone/>
            </a:pPr>
            <a:r>
              <a:rPr lang="hu-HU" sz="1800" dirty="0" smtClean="0">
                <a:solidFill>
                  <a:srgbClr val="FFC000"/>
                </a:solidFill>
              </a:rPr>
              <a:t>							</a:t>
            </a:r>
            <a:r>
              <a:rPr lang="hu-HU" sz="1400" dirty="0" smtClean="0">
                <a:solidFill>
                  <a:srgbClr val="FFC000"/>
                </a:solidFill>
                <a:latin typeface="ITC Zapf Chancery" pitchFamily="66" charset="-18"/>
              </a:rPr>
              <a:t>Védőoltások, Szűrések, </a:t>
            </a:r>
            <a:r>
              <a:rPr lang="hu-HU" sz="1400" dirty="0" err="1" smtClean="0">
                <a:solidFill>
                  <a:srgbClr val="FFC000"/>
                </a:solidFill>
                <a:latin typeface="ITC Zapf Chancery" pitchFamily="66" charset="-18"/>
              </a:rPr>
              <a:t>Eü</a:t>
            </a:r>
            <a:r>
              <a:rPr lang="hu-HU" sz="1400" dirty="0" smtClean="0">
                <a:solidFill>
                  <a:srgbClr val="FFC000"/>
                </a:solidFill>
                <a:latin typeface="ITC Zapf Chancery" pitchFamily="66" charset="-18"/>
              </a:rPr>
              <a:t>. Felvilágosítás</a:t>
            </a:r>
          </a:p>
          <a:p>
            <a:pPr>
              <a:buNone/>
            </a:pPr>
            <a:r>
              <a:rPr lang="hu-HU" sz="1400" dirty="0" smtClean="0">
                <a:solidFill>
                  <a:srgbClr val="FFC000"/>
                </a:solidFill>
                <a:latin typeface="Lucida Calligraphy" pitchFamily="66" charset="0"/>
              </a:rPr>
              <a:t>							</a:t>
            </a:r>
            <a:r>
              <a:rPr lang="hu-HU" sz="1400" b="1" dirty="0" smtClean="0">
                <a:solidFill>
                  <a:srgbClr val="FFC000"/>
                </a:solidFill>
                <a:latin typeface="Lucida Calligraphy" pitchFamily="66" charset="0"/>
              </a:rPr>
              <a:t>-</a:t>
            </a:r>
            <a:r>
              <a:rPr lang="hu-HU" sz="1400" dirty="0" smtClean="0">
                <a:solidFill>
                  <a:srgbClr val="FFC000"/>
                </a:solidFill>
                <a:latin typeface="Lucida Calligraphy" pitchFamily="66" charset="0"/>
              </a:rPr>
              <a:t> </a:t>
            </a:r>
            <a:r>
              <a:rPr lang="hu-HU" sz="1800" dirty="0" smtClean="0">
                <a:solidFill>
                  <a:srgbClr val="FFC000"/>
                </a:solidFill>
              </a:rPr>
              <a:t>Egészségnevelés</a:t>
            </a:r>
            <a:endParaRPr lang="hu-HU" sz="14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hu-HU" sz="1800" dirty="0" smtClean="0">
              <a:solidFill>
                <a:srgbClr val="FFFF00"/>
              </a:solidFill>
            </a:endParaRPr>
          </a:p>
          <a:p>
            <a:pPr lvl="8">
              <a:buNone/>
            </a:pPr>
            <a:r>
              <a:rPr lang="hu-HU" sz="500" dirty="0" smtClean="0">
                <a:solidFill>
                  <a:srgbClr val="FFFF00"/>
                </a:solidFill>
              </a:rPr>
              <a:t>			</a:t>
            </a:r>
          </a:p>
        </p:txBody>
      </p:sp>
      <p:sp>
        <p:nvSpPr>
          <p:cNvPr id="6" name="Balra-jobbra-felfelé nyíl 5"/>
          <p:cNvSpPr/>
          <p:nvPr/>
        </p:nvSpPr>
        <p:spPr>
          <a:xfrm>
            <a:off x="3491880" y="3284984"/>
            <a:ext cx="1944216" cy="1008112"/>
          </a:xfrm>
          <a:prstGeom prst="leftRightUpArrow">
            <a:avLst>
              <a:gd name="adj1" fmla="val 8789"/>
              <a:gd name="adj2" fmla="val 25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il_fi" descr="http://www.nlcafe.hu/data/cikk/9/87264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661248"/>
            <a:ext cx="200749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g_hi" descr="http://t3.gstatic.com/images?q=tbn:ANd9GcRfk-6v0x9nBFSso4H6n32XH8gCREEtjQc0q-FEN2r-cCEqS5kvt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4401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9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egészségi állapotot</a:t>
            </a:r>
            <a:b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közvetlenül meghatározó tényezők</a:t>
            </a:r>
            <a:endParaRPr lang="hu-H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>
              <a:solidFill>
                <a:srgbClr val="FFFF00"/>
              </a:solidFill>
            </a:endParaRPr>
          </a:p>
          <a:p>
            <a:endParaRPr lang="hu-HU" dirty="0" smtClean="0">
              <a:solidFill>
                <a:srgbClr val="FFFF00"/>
              </a:solidFill>
            </a:endParaRPr>
          </a:p>
          <a:p>
            <a:pPr algn="ctr"/>
            <a:r>
              <a:rPr lang="hu-HU" sz="32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Előadás szövege</a:t>
            </a:r>
            <a:endParaRPr lang="hu-HU" sz="3200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1340768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08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http://legyenkerek.cafeblog.hu/files/2015/05/befoly%C3%A1solja-az-eg%C3%A9szs%C3%A9g%C3%BCnke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33674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6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59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125538"/>
            <a:ext cx="7777163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Az egészség – alapvető állampolgári jog.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Az egészség egyszerre cél, eszköz és erőforrás.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Az egészség, mint az általános és optimális jól lét értelmezhető legáltalánosabban.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Esélyegyenlőség, szolidaritás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Szubszidiaritás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Átláthatóság, elszámoltathatóság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Emberközpontúság, szolgáltatói alapállás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Fenntarthatóság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 err="1" smtClean="0"/>
              <a:t>Ágazatköziség</a:t>
            </a:r>
            <a:endParaRPr lang="hu-HU" sz="2800" dirty="0" smtClean="0"/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Demokratikus részvétel, </a:t>
            </a:r>
            <a:r>
              <a:rPr lang="hu-HU" sz="2800" b="1" dirty="0" smtClean="0"/>
              <a:t>partnerség</a:t>
            </a:r>
            <a:endParaRPr lang="hu-HU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50938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Alapelvek</a:t>
            </a:r>
          </a:p>
        </p:txBody>
      </p:sp>
    </p:spTree>
    <p:extLst>
      <p:ext uri="{BB962C8B-B14F-4D97-AF65-F5344CB8AC3E}">
        <p14:creationId xmlns:p14="http://schemas.microsoft.com/office/powerpoint/2010/main" val="19941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304</Words>
  <Application>Microsoft Office PowerPoint</Application>
  <PresentationFormat>Diavetítés a képernyőre (4:3 oldalarány)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PowerPoint bemutató</vt:lpstr>
      <vt:lpstr>Az egészségfejlesztés alapvető  nemzetközi dokumentumai</vt:lpstr>
      <vt:lpstr>Az Ottawai Karta</vt:lpstr>
      <vt:lpstr>Az egészségfejlesztés 5 kulcsterülete az Ottawai Karta (1986) alapján</vt:lpstr>
      <vt:lpstr>         Az egészségfejlesztés hazai értelmezése</vt:lpstr>
      <vt:lpstr>Az egészségi állapotot  közvetlenül meghatározó tényezők</vt:lpstr>
      <vt:lpstr>PowerPoint bemutató</vt:lpstr>
      <vt:lpstr>PowerPoint bemutató</vt:lpstr>
      <vt:lpstr>Alapelvek</vt:lpstr>
      <vt:lpstr>Ismeretek </vt:lpstr>
      <vt:lpstr>PowerPoint bemutató</vt:lpstr>
      <vt:lpstr>Az egészségfejlesztés területei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Simich Rita</dc:creator>
  <cp:lastModifiedBy>Dr. Simich Rita</cp:lastModifiedBy>
  <cp:revision>6</cp:revision>
  <dcterms:created xsi:type="dcterms:W3CDTF">2016-03-10T09:53:12Z</dcterms:created>
  <dcterms:modified xsi:type="dcterms:W3CDTF">2016-03-10T11:12:43Z</dcterms:modified>
</cp:coreProperties>
</file>