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6" r:id="rId7"/>
    <p:sldId id="260" r:id="rId8"/>
    <p:sldId id="264" r:id="rId9"/>
    <p:sldId id="261" r:id="rId10"/>
    <p:sldId id="265" r:id="rId11"/>
    <p:sldId id="267" r:id="rId1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49899D4-C5A6-4626-BF01-932712F87875}" type="datetimeFigureOut">
              <a:rPr lang="hu-HU" smtClean="0"/>
              <a:t>2016.08.23.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123554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9899D4-C5A6-4626-BF01-932712F87875}" type="datetimeFigureOut">
              <a:rPr lang="hu-HU" smtClean="0"/>
              <a:t>2016.08.23.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145420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9899D4-C5A6-4626-BF01-932712F87875}" type="datetimeFigureOut">
              <a:rPr lang="hu-HU" smtClean="0"/>
              <a:t>2016.08.23.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305147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9899D4-C5A6-4626-BF01-932712F87875}" type="datetimeFigureOut">
              <a:rPr lang="hu-HU" smtClean="0"/>
              <a:t>2016.08.23.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54471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49899D4-C5A6-4626-BF01-932712F87875}" type="datetimeFigureOut">
              <a:rPr lang="hu-HU" smtClean="0"/>
              <a:t>2016.08.23.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390402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49899D4-C5A6-4626-BF01-932712F87875}" type="datetimeFigureOut">
              <a:rPr lang="hu-HU" smtClean="0"/>
              <a:t>2016.08.23.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319657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49899D4-C5A6-4626-BF01-932712F87875}" type="datetimeFigureOut">
              <a:rPr lang="hu-HU" smtClean="0"/>
              <a:t>2016.08.23.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27214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49899D4-C5A6-4626-BF01-932712F87875}" type="datetimeFigureOut">
              <a:rPr lang="hu-HU" smtClean="0"/>
              <a:t>2016.08.23.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219159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49899D4-C5A6-4626-BF01-932712F87875}" type="datetimeFigureOut">
              <a:rPr lang="hu-HU" smtClean="0"/>
              <a:t>2016.08.23.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25609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49899D4-C5A6-4626-BF01-932712F87875}" type="datetimeFigureOut">
              <a:rPr lang="hu-HU" smtClean="0"/>
              <a:t>2016.08.23.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209989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49899D4-C5A6-4626-BF01-932712F87875}" type="datetimeFigureOut">
              <a:rPr lang="hu-HU" smtClean="0"/>
              <a:t>2016.08.23.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036FCE6-6451-436E-84FF-CD7B75F4E352}" type="slidenum">
              <a:rPr lang="hu-HU" smtClean="0"/>
              <a:t>‹#›</a:t>
            </a:fld>
            <a:endParaRPr lang="hu-HU"/>
          </a:p>
        </p:txBody>
      </p:sp>
    </p:spTree>
    <p:extLst>
      <p:ext uri="{BB962C8B-B14F-4D97-AF65-F5344CB8AC3E}">
        <p14:creationId xmlns:p14="http://schemas.microsoft.com/office/powerpoint/2010/main" val="414824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899D4-C5A6-4626-BF01-932712F87875}" type="datetimeFigureOut">
              <a:rPr lang="hu-HU" smtClean="0"/>
              <a:t>2016.08.23.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6FCE6-6451-436E-84FF-CD7B75F4E352}" type="slidenum">
              <a:rPr lang="hu-HU" smtClean="0"/>
              <a:t>‹#›</a:t>
            </a:fld>
            <a:endParaRPr lang="hu-HU"/>
          </a:p>
        </p:txBody>
      </p:sp>
    </p:spTree>
    <p:extLst>
      <p:ext uri="{BB962C8B-B14F-4D97-AF65-F5344CB8AC3E}">
        <p14:creationId xmlns:p14="http://schemas.microsoft.com/office/powerpoint/2010/main" val="1120681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hu/url?sa=i&amp;rct=j&amp;q=&amp;esrc=s&amp;source=images&amp;cd=&amp;cad=rja&amp;uact=8&amp;ved=0ahUKEwjIvq2hmdfOAhUqM5oKHWvCBXUQjRwIBw&amp;url=https%3A%2F%2Fwww.dreamstime.com%2Fphotos-images%2Fenergy-drink-can.html&amp;bvm=bv.129759880,d.bGs&amp;psig=AFQjCNHVeJeo_UpZUSqSInzwk2ehzs4y_Q&amp;ust=147203000318855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hu/url?sa=i&amp;rct=j&amp;q=&amp;esrc=s&amp;source=images&amp;cd=&amp;cad=rja&amp;uact=8&amp;ved=0ahUKEwj4touPh9fOAhXJ2hoKHfuECRwQjRwIBw&amp;url=http%3A%2F%2Fwww.trimex.hu%2Fkockacukor-hokristaly-500g-p-302.html&amp;psig=AFQjCNEGewI_nzhHjvtmpM0nOQe7NLJFqQ&amp;ust=14720250942684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hu/url?sa=i&amp;rct=j&amp;q=&amp;esrc=s&amp;source=images&amp;cd=&amp;cad=rja&amp;uact=8&amp;ved=&amp;url=http%3A%2F%2Fillescycling.blogspot.com%2F&amp;bvm=bv.129759880,d.d2s&amp;psig=AFQjCNGqE5DNcrfX8OHeCULAmB4j3goc0Q&amp;ust=1472025424176380"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hu/url?sa=i&amp;rct=j&amp;q=&amp;esrc=s&amp;source=images&amp;cd=&amp;ved=0ahUKEwiT-JK5iNfOAhVCQBoKHTWQAQsQjRwIBw&amp;url=http://www.demotivalo.net/profiles/24178/page:25/sort:rate/direction:desc&amp;bvm=bv.129759880,d.d2s&amp;psig=AFQjCNGqE5DNcrfX8OHeCULAmB4j3goc0Q&amp;ust=147202542417638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google.hu/url?sa=i&amp;rct=j&amp;q=&amp;esrc=s&amp;source=images&amp;cd=&amp;cad=rja&amp;uact=8&amp;ved=0ahUKEwih7bCCntfOAhWrJJoKHbBcBnMQjRwIBw&amp;url=http%3A%2F%2Fgraphics-animation-clipart.blogspot.com%2F2011_07_01_archive.html&amp;bvm=bv.129759880,d.bGs&amp;psig=AFQjCNHHgcZWKLP0dzo26nLvRedQRp8kZg&amp;ust=147203087569242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hu/url?sa=i&amp;rct=j&amp;q=&amp;esrc=s&amp;source=images&amp;cd=&amp;cad=rja&amp;uact=8&amp;ved=&amp;url=http%3A%2F%2Fforum.grandepuntoclub.nl%2Fviewtopic.php%3Ff%3D33%26t%3D10603%26start%3D60&amp;bvm=bv.129759880,d.bGs&amp;psig=AFQjCNHHgcZWKLP0dzo26nLvRedQRp8kZg&amp;ust=147203087569242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hu/url?sa=i&amp;rct=j&amp;q=&amp;esrc=s&amp;source=images&amp;cd=&amp;cad=rja&amp;uact=8&amp;ved=0ahUKEwiC0ZDOmNfOAhXpFZoKHdmJAXYQjRwIBw&amp;url=http%3A%2F%2Fwww.foundshit.com%2Ftag%2Fenergy-drink%2F&amp;bvm=bv.129759880,d.bGs&amp;psig=AFQjCNHz-AgR7frPxqUWNB-aj8DjVx8HfA&amp;ust=147202982365856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	Az energiaital igazi arca</a:t>
            </a:r>
            <a:endParaRPr lang="hu-HU" dirty="0"/>
          </a:p>
        </p:txBody>
      </p:sp>
      <p:sp>
        <p:nvSpPr>
          <p:cNvPr id="3" name="Alcím 2"/>
          <p:cNvSpPr>
            <a:spLocks noGrp="1"/>
          </p:cNvSpPr>
          <p:nvPr>
            <p:ph type="subTitle" idx="1"/>
          </p:nvPr>
        </p:nvSpPr>
        <p:spPr/>
        <p:txBody>
          <a:bodyPr>
            <a:normAutofit fontScale="92500" lnSpcReduction="10000"/>
          </a:bodyPr>
          <a:lstStyle/>
          <a:p>
            <a:r>
              <a:rPr lang="hu-HU" dirty="0"/>
              <a:t>Az energiaital olyan </a:t>
            </a:r>
            <a:r>
              <a:rPr lang="hu-HU" dirty="0" smtClean="0"/>
              <a:t>ital</a:t>
            </a:r>
            <a:r>
              <a:rPr lang="hu-HU" dirty="0"/>
              <a:t>, amely egy bizonyos ideig fokozza az emberi szervezet anyagcseréjét, az ébrenlétet és a teljesítőképességet.</a:t>
            </a:r>
          </a:p>
        </p:txBody>
      </p:sp>
      <p:pic>
        <p:nvPicPr>
          <p:cNvPr id="3076" name="Picture 4" descr="https://thumbs.dreamstime.com/x/energy-drink-concept-2784227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11"/>
          <a:stretch/>
        </p:blipFill>
        <p:spPr bwMode="auto">
          <a:xfrm>
            <a:off x="179512" y="260648"/>
            <a:ext cx="1691680" cy="301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3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Természetesen fogyaszthatod, de mértékkel!</a:t>
            </a:r>
            <a:endParaRPr lang="hu-HU" dirty="0"/>
          </a:p>
        </p:txBody>
      </p:sp>
      <p:sp>
        <p:nvSpPr>
          <p:cNvPr id="3" name="Tartalom helye 2"/>
          <p:cNvSpPr>
            <a:spLocks noGrp="1"/>
          </p:cNvSpPr>
          <p:nvPr>
            <p:ph idx="1"/>
          </p:nvPr>
        </p:nvSpPr>
        <p:spPr/>
        <p:txBody>
          <a:bodyPr>
            <a:normAutofit fontScale="70000" lnSpcReduction="20000"/>
          </a:bodyPr>
          <a:lstStyle/>
          <a:p>
            <a:pPr algn="ctr"/>
            <a:r>
              <a:rPr lang="hu-HU" b="1" dirty="0"/>
              <a:t>Az energiaitalok és a különféle tápanyag szeletek mindig nagy szavakkal és ígéretekkel kecsegtetnek minket. Némelyik azt mondja, hogy növeli az energiát és az éberséget, mások extra tápanyagokat ajánlanak, és van, amelyik azt állítja, hogy növeli a teljesítő és koncentrációképességet! De miután elnézel a reklám mellett, és beleolvasol a tápanyaglistába, </a:t>
            </a:r>
            <a:r>
              <a:rPr lang="hu-HU" b="1" u="sng" dirty="0">
                <a:solidFill>
                  <a:srgbClr val="FF0000"/>
                </a:solidFill>
              </a:rPr>
              <a:t>a legvalószínűbb, hogy egy nagy adag cukrot fogsz kapni, koffeinnel körítve</a:t>
            </a:r>
            <a:r>
              <a:rPr lang="hu-HU" b="1" dirty="0"/>
              <a:t>! </a:t>
            </a:r>
            <a:endParaRPr lang="hu-HU" dirty="0"/>
          </a:p>
          <a:p>
            <a:pPr algn="ctr"/>
            <a:r>
              <a:rPr lang="hu-HU" dirty="0"/>
              <a:t>Szóval tényleg fogyasztanod kéne ezeket a termékeket? A válasz ugyanaz, mint mindenre. Természetesen fogyaszthatod, de mértékkel! Néha-néha egy </a:t>
            </a:r>
            <a:r>
              <a:rPr lang="hu-HU" b="1" dirty="0"/>
              <a:t>energiaital</a:t>
            </a:r>
            <a:r>
              <a:rPr lang="hu-HU" dirty="0"/>
              <a:t> rendben van, ugyanúgy, ahogy egy ilyen energiaszelet is reggel, főleg akkor, ha egyáltalán nem reggeliztél semmit. Viszont azok az emberek, akik naponta 3-4 energiaitalt fogyasztanak, és több tucat energiaszeletet tömnek magukba, már rég leléptek az egészséges életmód útjáról!</a:t>
            </a:r>
          </a:p>
          <a:p>
            <a:endParaRPr lang="hu-HU" dirty="0"/>
          </a:p>
        </p:txBody>
      </p:sp>
    </p:spTree>
    <p:extLst>
      <p:ext uri="{BB962C8B-B14F-4D97-AF65-F5344CB8AC3E}">
        <p14:creationId xmlns:p14="http://schemas.microsoft.com/office/powerpoint/2010/main" val="363448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C:\Documents and Settings\simich.rita\Local Settings\Temporary Internet Files\Content.Outlook\FT7B19IW\BEOLVASáS0001.JPG"/>
          <p:cNvPicPr/>
          <p:nvPr/>
        </p:nvPicPr>
        <p:blipFill>
          <a:blip r:embed="rId2" cstate="print"/>
          <a:srcRect/>
          <a:stretch>
            <a:fillRect/>
          </a:stretch>
        </p:blipFill>
        <p:spPr bwMode="auto">
          <a:xfrm>
            <a:off x="2051720" y="35759"/>
            <a:ext cx="5430237" cy="6822241"/>
          </a:xfrm>
          <a:prstGeom prst="rect">
            <a:avLst/>
          </a:prstGeom>
          <a:noFill/>
          <a:ln w="9525">
            <a:noFill/>
            <a:miter lim="800000"/>
            <a:headEnd/>
            <a:tailEnd/>
          </a:ln>
        </p:spPr>
      </p:pic>
    </p:spTree>
    <p:extLst>
      <p:ext uri="{BB962C8B-B14F-4D97-AF65-F5344CB8AC3E}">
        <p14:creationId xmlns:p14="http://schemas.microsoft.com/office/powerpoint/2010/main" val="291841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Összetevők: cukor</a:t>
            </a:r>
            <a:endParaRPr lang="hu-HU" dirty="0"/>
          </a:p>
        </p:txBody>
      </p:sp>
      <p:sp>
        <p:nvSpPr>
          <p:cNvPr id="3" name="Tartalom helye 2"/>
          <p:cNvSpPr>
            <a:spLocks noGrp="1"/>
          </p:cNvSpPr>
          <p:nvPr>
            <p:ph idx="1"/>
          </p:nvPr>
        </p:nvSpPr>
        <p:spPr/>
        <p:txBody>
          <a:bodyPr/>
          <a:lstStyle/>
          <a:p>
            <a:pPr marL="0" lvl="0" indent="0">
              <a:buNone/>
            </a:pPr>
            <a:r>
              <a:rPr lang="hu-HU" u="sng" dirty="0" smtClean="0"/>
              <a:t>Cukor</a:t>
            </a:r>
            <a:r>
              <a:rPr lang="hu-HU" u="sng" dirty="0"/>
              <a:t>:</a:t>
            </a:r>
            <a:r>
              <a:rPr lang="hu-HU" dirty="0"/>
              <a:t> 2 dl energiaital elfogyasztása 6 – </a:t>
            </a:r>
            <a:r>
              <a:rPr lang="hu-HU" dirty="0" err="1"/>
              <a:t>6</a:t>
            </a:r>
            <a:r>
              <a:rPr lang="hu-HU" dirty="0"/>
              <a:t>,5 kockacukor elrágásával egyenértékű, tehát hizlal</a:t>
            </a:r>
          </a:p>
          <a:p>
            <a:pPr marL="0" indent="0">
              <a:buNone/>
            </a:pPr>
            <a:endParaRPr lang="hu-HU" dirty="0"/>
          </a:p>
        </p:txBody>
      </p:sp>
      <p:sp>
        <p:nvSpPr>
          <p:cNvPr id="4" name="AutoShape 2" descr="Képtalálat a következőre: „kockacuko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28" name="Picture 4" descr="http://www.trimex.hu/images/kockacukor_hokristaly-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9040"/>
            <a:ext cx="3829519" cy="2555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trimex.hu/images/kockacukor_hokristaly-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42" y="3789040"/>
            <a:ext cx="3829519" cy="255500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gyenes összekötő nyíllal 6"/>
          <p:cNvCxnSpPr/>
          <p:nvPr/>
        </p:nvCxnSpPr>
        <p:spPr>
          <a:xfrm>
            <a:off x="1043608" y="2060848"/>
            <a:ext cx="1296144" cy="201622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Egyenes összekötő nyíllal 8"/>
          <p:cNvCxnSpPr/>
          <p:nvPr/>
        </p:nvCxnSpPr>
        <p:spPr>
          <a:xfrm>
            <a:off x="1043608" y="2060848"/>
            <a:ext cx="5328592" cy="20882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1991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Összetevők: koffein</a:t>
            </a:r>
            <a:endParaRPr lang="hu-HU" dirty="0"/>
          </a:p>
        </p:txBody>
      </p:sp>
      <p:sp>
        <p:nvSpPr>
          <p:cNvPr id="3" name="Tartalom helye 2"/>
          <p:cNvSpPr>
            <a:spLocks noGrp="1"/>
          </p:cNvSpPr>
          <p:nvPr>
            <p:ph idx="1"/>
          </p:nvPr>
        </p:nvSpPr>
        <p:spPr/>
        <p:txBody>
          <a:bodyPr/>
          <a:lstStyle/>
          <a:p>
            <a:r>
              <a:rPr lang="hu-HU" u="sng" dirty="0" smtClean="0"/>
              <a:t>Koffein:</a:t>
            </a:r>
            <a:r>
              <a:rPr lang="hu-HU" dirty="0" smtClean="0"/>
              <a:t> </a:t>
            </a:r>
            <a:r>
              <a:rPr lang="hu-HU" dirty="0"/>
              <a:t>2 dl energiaital 2 adag erős feketekávé elfogyasztásának felel </a:t>
            </a:r>
            <a:r>
              <a:rPr lang="hu-HU" dirty="0" smtClean="0"/>
              <a:t>meg.</a:t>
            </a:r>
            <a:endParaRPr lang="hu-HU" dirty="0"/>
          </a:p>
        </p:txBody>
      </p:sp>
      <p:pic>
        <p:nvPicPr>
          <p:cNvPr id="2050" name="Picture 2" descr="http://2.bp.blogspot.com/-4eqeXhg3eSo/Vq--5YB4PqI/AAAAAAAAFr4/oIVw2CZXNUY/s1600/Koffein%2Bk%25C3%25A9ple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299" y="260648"/>
            <a:ext cx="2003572" cy="1449555"/>
          </a:xfrm>
          <a:prstGeom prst="rect">
            <a:avLst/>
          </a:prstGeom>
          <a:noFill/>
          <a:extLst>
            <a:ext uri="{909E8E84-426E-40DD-AFC4-6F175D3DCCD1}">
              <a14:hiddenFill xmlns:a14="http://schemas.microsoft.com/office/drawing/2010/main">
                <a:solidFill>
                  <a:srgbClr val="FFFFFF"/>
                </a:solidFill>
              </a14:hiddenFill>
            </a:ext>
          </a:extLst>
        </p:spPr>
      </p:pic>
      <p:pic>
        <p:nvPicPr>
          <p:cNvPr id="5" name="irc_mi" descr="http://www.demotivalo.net/pic/1318748569-a563g6.jpg?1016">
            <a:hlinkClick r:id="rId4"/>
          </p:cNvPr>
          <p:cNvPicPr/>
          <p:nvPr/>
        </p:nvPicPr>
        <p:blipFill rotWithShape="1">
          <a:blip r:embed="rId5">
            <a:extLst>
              <a:ext uri="{28A0092B-C50C-407E-A947-70E740481C1C}">
                <a14:useLocalDpi xmlns:a14="http://schemas.microsoft.com/office/drawing/2010/main" val="0"/>
              </a:ext>
            </a:extLst>
          </a:blip>
          <a:srcRect l="12834" t="11928" r="10667" b="31213"/>
          <a:stretch/>
        </p:blipFill>
        <p:spPr bwMode="auto">
          <a:xfrm>
            <a:off x="539552" y="2924944"/>
            <a:ext cx="2859807" cy="1932062"/>
          </a:xfrm>
          <a:prstGeom prst="rect">
            <a:avLst/>
          </a:prstGeom>
          <a:noFill/>
          <a:ln>
            <a:noFill/>
          </a:ln>
          <a:extLst>
            <a:ext uri="{53640926-AAD7-44D8-BBD7-CCE9431645EC}">
              <a14:shadowObscured xmlns:a14="http://schemas.microsoft.com/office/drawing/2010/main"/>
            </a:ext>
          </a:extLst>
        </p:spPr>
      </p:pic>
      <p:pic>
        <p:nvPicPr>
          <p:cNvPr id="6" name="irc_mi" descr="http://www.demotivalo.net/pic/1318748569-a563g6.jpg?1016">
            <a:hlinkClick r:id="rId4"/>
          </p:cNvPr>
          <p:cNvPicPr/>
          <p:nvPr/>
        </p:nvPicPr>
        <p:blipFill rotWithShape="1">
          <a:blip r:embed="rId5">
            <a:extLst>
              <a:ext uri="{28A0092B-C50C-407E-A947-70E740481C1C}">
                <a14:useLocalDpi xmlns:a14="http://schemas.microsoft.com/office/drawing/2010/main" val="0"/>
              </a:ext>
            </a:extLst>
          </a:blip>
          <a:srcRect l="12834" t="11928" r="10667" b="31213"/>
          <a:stretch/>
        </p:blipFill>
        <p:spPr bwMode="auto">
          <a:xfrm>
            <a:off x="3563888" y="3356992"/>
            <a:ext cx="2859807" cy="1932062"/>
          </a:xfrm>
          <a:prstGeom prst="rect">
            <a:avLst/>
          </a:prstGeom>
          <a:noFill/>
          <a:ln>
            <a:noFill/>
          </a:ln>
          <a:extLst>
            <a:ext uri="{53640926-AAD7-44D8-BBD7-CCE9431645EC}">
              <a14:shadowObscured xmlns:a14="http://schemas.microsoft.com/office/drawing/2010/main"/>
            </a:ext>
          </a:extLst>
        </p:spPr>
      </p:pic>
      <p:cxnSp>
        <p:nvCxnSpPr>
          <p:cNvPr id="9" name="Egyenes összekötő nyíllal 8"/>
          <p:cNvCxnSpPr/>
          <p:nvPr/>
        </p:nvCxnSpPr>
        <p:spPr>
          <a:xfrm>
            <a:off x="1475656" y="2060848"/>
            <a:ext cx="360040" cy="10081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Egyenes összekötő nyíllal 10"/>
          <p:cNvCxnSpPr/>
          <p:nvPr/>
        </p:nvCxnSpPr>
        <p:spPr>
          <a:xfrm>
            <a:off x="1475656" y="2060848"/>
            <a:ext cx="2952328" cy="158417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0632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Összetevők: </a:t>
            </a:r>
            <a:r>
              <a:rPr lang="hu-HU" dirty="0" err="1" smtClean="0"/>
              <a:t>taurin</a:t>
            </a:r>
            <a:endParaRPr lang="hu-HU" dirty="0"/>
          </a:p>
        </p:txBody>
      </p:sp>
      <p:sp>
        <p:nvSpPr>
          <p:cNvPr id="3" name="Tartalom helye 2"/>
          <p:cNvSpPr>
            <a:spLocks noGrp="1"/>
          </p:cNvSpPr>
          <p:nvPr>
            <p:ph idx="1"/>
          </p:nvPr>
        </p:nvSpPr>
        <p:spPr/>
        <p:txBody>
          <a:bodyPr/>
          <a:lstStyle/>
          <a:p>
            <a:r>
              <a:rPr lang="hu-HU" dirty="0" err="1" smtClean="0"/>
              <a:t>Taurin</a:t>
            </a:r>
            <a:r>
              <a:rPr lang="hu-HU" dirty="0" smtClean="0"/>
              <a:t>: Egy teljesítményfokozó antioxidáns: főképpen az agyban található meg a legnagyobb mennyiségben és a memóriádat tartja karban, fokozza a tanulási képességeid és azonnali hatásként hangulatjavító hatással rendelkezik. A </a:t>
            </a:r>
            <a:r>
              <a:rPr lang="hu-HU" dirty="0" err="1" smtClean="0"/>
              <a:t>taurin</a:t>
            </a:r>
            <a:r>
              <a:rPr lang="hu-HU" dirty="0" smtClean="0"/>
              <a:t> természetes úton termelődik testedben!</a:t>
            </a:r>
          </a:p>
          <a:p>
            <a:pPr marL="0" indent="0">
              <a:buNone/>
            </a:pPr>
            <a:r>
              <a:rPr lang="hu-HU" b="1" dirty="0" smtClean="0">
                <a:solidFill>
                  <a:srgbClr val="FF0000"/>
                </a:solidFill>
              </a:rPr>
              <a:t>Tehát: már van a szervezetedben!</a:t>
            </a:r>
            <a:endParaRPr lang="hu-HU" b="1" dirty="0">
              <a:solidFill>
                <a:srgbClr val="FF0000"/>
              </a:solidFill>
            </a:endParaRPr>
          </a:p>
        </p:txBody>
      </p:sp>
    </p:spTree>
    <p:extLst>
      <p:ext uri="{BB962C8B-B14F-4D97-AF65-F5344CB8AC3E}">
        <p14:creationId xmlns:p14="http://schemas.microsoft.com/office/powerpoint/2010/main" val="333835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túlzott energiaital-fogyasztás hatása lehet</a:t>
            </a:r>
            <a:endParaRPr lang="hu-HU" dirty="0"/>
          </a:p>
        </p:txBody>
      </p:sp>
      <p:sp>
        <p:nvSpPr>
          <p:cNvPr id="3" name="Tartalom helye 2"/>
          <p:cNvSpPr>
            <a:spLocks noGrp="1"/>
          </p:cNvSpPr>
          <p:nvPr>
            <p:ph idx="1"/>
          </p:nvPr>
        </p:nvSpPr>
        <p:spPr/>
        <p:txBody>
          <a:bodyPr/>
          <a:lstStyle/>
          <a:p>
            <a:r>
              <a:rPr lang="hu-HU" dirty="0" smtClean="0"/>
              <a:t>Szívre: </a:t>
            </a:r>
            <a:r>
              <a:rPr lang="hu-HU" dirty="0"/>
              <a:t>megemeli a pulzusszámot és a </a:t>
            </a:r>
            <a:r>
              <a:rPr lang="hu-HU" dirty="0" smtClean="0"/>
              <a:t>vérnyomást</a:t>
            </a:r>
          </a:p>
          <a:p>
            <a:r>
              <a:rPr lang="hu-HU" dirty="0" smtClean="0"/>
              <a:t>Vesére: </a:t>
            </a:r>
            <a:r>
              <a:rPr lang="hu-HU" dirty="0"/>
              <a:t>vízhajtó hatása miatt kiszáradást okozhat és magas szénsav tartalma miatt akár vesekőképződéshez is </a:t>
            </a:r>
            <a:r>
              <a:rPr lang="hu-HU" dirty="0" smtClean="0"/>
              <a:t>vezethet</a:t>
            </a:r>
          </a:p>
          <a:p>
            <a:r>
              <a:rPr lang="hu-HU" dirty="0"/>
              <a:t>Idegrendszer: stimulációt okoz, tehát felpörget ezáltal kiszámíthatatlan az </a:t>
            </a:r>
            <a:r>
              <a:rPr lang="hu-HU" dirty="0" smtClean="0"/>
              <a:t>egyénre gyakorolt </a:t>
            </a:r>
            <a:r>
              <a:rPr lang="hu-HU" dirty="0"/>
              <a:t>hatása </a:t>
            </a:r>
          </a:p>
        </p:txBody>
      </p:sp>
      <p:pic>
        <p:nvPicPr>
          <p:cNvPr id="7170" name="Picture 2" descr="http://3.bp.blogspot.com/-kUOoAegEy7I/Thbeo8CsJQI/AAAAAAAACgg/JqOJtfVYpyg/s1600/Kitten+in+pegs++3d-gif-animation.blogspot.com.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908720"/>
            <a:ext cx="13716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2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Tájékoztatásul…</a:t>
            </a:r>
            <a:endParaRPr lang="hu-HU" dirty="0"/>
          </a:p>
        </p:txBody>
      </p:sp>
      <p:sp>
        <p:nvSpPr>
          <p:cNvPr id="3" name="Tartalom helye 2"/>
          <p:cNvSpPr>
            <a:spLocks noGrp="1"/>
          </p:cNvSpPr>
          <p:nvPr>
            <p:ph idx="1"/>
          </p:nvPr>
        </p:nvSpPr>
        <p:spPr/>
        <p:txBody>
          <a:bodyPr>
            <a:normAutofit fontScale="70000" lnSpcReduction="20000"/>
          </a:bodyPr>
          <a:lstStyle/>
          <a:p>
            <a:pPr marL="0" indent="0">
              <a:buNone/>
            </a:pPr>
            <a:r>
              <a:rPr lang="hu-HU" dirty="0"/>
              <a:t>Az energiaital összetevői:</a:t>
            </a:r>
          </a:p>
          <a:p>
            <a:r>
              <a:rPr lang="hu-HU" dirty="0" err="1"/>
              <a:t>Ginzeng</a:t>
            </a:r>
            <a:r>
              <a:rPr lang="hu-HU" dirty="0"/>
              <a:t> – Segíti csökkenteni a stresszt, emeli a szervezet energiaszintjét.</a:t>
            </a:r>
          </a:p>
          <a:p>
            <a:r>
              <a:rPr lang="hu-HU" dirty="0" err="1"/>
              <a:t>Karnitin</a:t>
            </a:r>
            <a:r>
              <a:rPr lang="hu-HU" dirty="0"/>
              <a:t> – Olyan aminosav, amely segít a zsírsavak </a:t>
            </a:r>
            <a:r>
              <a:rPr lang="hu-HU" dirty="0" err="1" smtClean="0"/>
              <a:t>metabolizálásában</a:t>
            </a:r>
            <a:r>
              <a:rPr lang="hu-HU" dirty="0"/>
              <a:t>.</a:t>
            </a:r>
          </a:p>
          <a:p>
            <a:r>
              <a:rPr lang="hu-HU" dirty="0" err="1"/>
              <a:t>Gingko</a:t>
            </a:r>
            <a:r>
              <a:rPr lang="hu-HU" dirty="0"/>
              <a:t> </a:t>
            </a:r>
            <a:r>
              <a:rPr lang="hu-HU" dirty="0" err="1"/>
              <a:t>Biloba</a:t>
            </a:r>
            <a:r>
              <a:rPr lang="hu-HU" dirty="0"/>
              <a:t> – A </a:t>
            </a:r>
            <a:r>
              <a:rPr lang="hu-HU" dirty="0" err="1"/>
              <a:t>gingko</a:t>
            </a:r>
            <a:r>
              <a:rPr lang="hu-HU" dirty="0"/>
              <a:t> fa magjából készítik, azt állítják róla, hogy javítja a memóriát.</a:t>
            </a:r>
          </a:p>
          <a:p>
            <a:r>
              <a:rPr lang="hu-HU" dirty="0" err="1"/>
              <a:t>Taurin</a:t>
            </a:r>
            <a:r>
              <a:rPr lang="hu-HU" dirty="0"/>
              <a:t> – Természetes aminosav, amelyet az emberi test is termel, segít szabályozni a normális szívritmust, az izom-összehúzódásokat.</a:t>
            </a:r>
          </a:p>
          <a:p>
            <a:r>
              <a:rPr lang="hu-HU" dirty="0" err="1"/>
              <a:t>Inozitol</a:t>
            </a:r>
            <a:r>
              <a:rPr lang="hu-HU" dirty="0"/>
              <a:t> – </a:t>
            </a:r>
            <a:r>
              <a:rPr lang="hu-HU" dirty="0" err="1"/>
              <a:t>B-komplex</a:t>
            </a:r>
            <a:r>
              <a:rPr lang="hu-HU" dirty="0"/>
              <a:t> vitaminok közé tartozik, közreműködik a sejtek közötti információ-továbbításban. Önmagában nem vitamin.</a:t>
            </a:r>
          </a:p>
          <a:p>
            <a:r>
              <a:rPr lang="hu-HU" dirty="0" err="1"/>
              <a:t>Guarana</a:t>
            </a:r>
            <a:r>
              <a:rPr lang="hu-HU" dirty="0"/>
              <a:t> mag – Brazíliában és Venezuelában termő mag, és olyan stimuláns, melynek a kávénál is magasabb a koffeintartalma.</a:t>
            </a:r>
          </a:p>
          <a:p>
            <a:endParaRPr lang="hu-HU" dirty="0"/>
          </a:p>
        </p:txBody>
      </p:sp>
    </p:spTree>
    <p:extLst>
      <p:ext uri="{BB962C8B-B14F-4D97-AF65-F5344CB8AC3E}">
        <p14:creationId xmlns:p14="http://schemas.microsoft.com/office/powerpoint/2010/main" val="119184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Fontos a mértékletesség!</a:t>
            </a:r>
            <a:endParaRPr lang="hu-HU" dirty="0"/>
          </a:p>
        </p:txBody>
      </p:sp>
      <p:sp>
        <p:nvSpPr>
          <p:cNvPr id="3" name="Tartalom helye 2"/>
          <p:cNvSpPr>
            <a:spLocks noGrp="1"/>
          </p:cNvSpPr>
          <p:nvPr>
            <p:ph idx="1"/>
          </p:nvPr>
        </p:nvSpPr>
        <p:spPr/>
        <p:txBody>
          <a:bodyPr/>
          <a:lstStyle/>
          <a:p>
            <a:r>
              <a:rPr lang="hu-HU" dirty="0" smtClean="0"/>
              <a:t>Még 3000 mg feletti napi </a:t>
            </a:r>
            <a:r>
              <a:rPr lang="hu-HU" dirty="0" err="1" smtClean="0"/>
              <a:t>taurin</a:t>
            </a:r>
            <a:r>
              <a:rPr lang="hu-HU" dirty="0" smtClean="0"/>
              <a:t> fogyasztása is bizonyos esetekben biztonságos lehet. Nem árt azonban jelentősen ez alatt az érték alatt maradni, ugyanis </a:t>
            </a:r>
            <a:r>
              <a:rPr lang="hu-HU" b="1" u="sng" dirty="0" smtClean="0"/>
              <a:t>minden felesleges </a:t>
            </a:r>
            <a:r>
              <a:rPr lang="hu-HU" b="1" u="sng" dirty="0" err="1" smtClean="0"/>
              <a:t>taurint</a:t>
            </a:r>
            <a:r>
              <a:rPr lang="hu-HU" b="1" u="sng" dirty="0" smtClean="0"/>
              <a:t> a vese</a:t>
            </a:r>
            <a:r>
              <a:rPr lang="hu-HU" dirty="0" smtClean="0"/>
              <a:t> választ ki. Nagymértékű vagy hosszú távú használatának </a:t>
            </a:r>
            <a:r>
              <a:rPr lang="hu-HU" b="1" dirty="0" smtClean="0"/>
              <a:t>komoly következményei</a:t>
            </a:r>
            <a:r>
              <a:rPr lang="hu-HU" dirty="0" smtClean="0"/>
              <a:t> lehetnek.</a:t>
            </a:r>
            <a:endParaRPr lang="hu-HU" dirty="0"/>
          </a:p>
        </p:txBody>
      </p:sp>
      <p:pic>
        <p:nvPicPr>
          <p:cNvPr id="5124" name="Picture 4" descr="https://encrypted-tbn0.gstatic.com/images?q=tbn:ANd9GcQvb0kgIW1fROUQFI3TacHkyG9STHibhRRrw8kOBZwrPVchCKxp">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93" t="2804" r="9485" b="5125"/>
          <a:stretch/>
        </p:blipFill>
        <p:spPr bwMode="auto">
          <a:xfrm>
            <a:off x="3275860" y="4643020"/>
            <a:ext cx="2325950" cy="206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5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Energiaital</a:t>
            </a:r>
            <a:r>
              <a:rPr lang="hu-HU" dirty="0" smtClean="0"/>
              <a:t> és </a:t>
            </a:r>
            <a:r>
              <a:rPr lang="hu-HU" dirty="0" smtClean="0">
                <a:solidFill>
                  <a:srgbClr val="0070C0"/>
                </a:solidFill>
              </a:rPr>
              <a:t>alkohol</a:t>
            </a:r>
            <a:r>
              <a:rPr lang="hu-HU" dirty="0" smtClean="0"/>
              <a:t/>
            </a:r>
            <a:br>
              <a:rPr lang="hu-HU" dirty="0" smtClean="0"/>
            </a:br>
            <a:r>
              <a:rPr lang="hu-HU" dirty="0" smtClean="0">
                <a:solidFill>
                  <a:srgbClr val="FF0000"/>
                </a:solidFill>
              </a:rPr>
              <a:t>gáz</a:t>
            </a:r>
            <a:r>
              <a:rPr lang="hu-HU" dirty="0" smtClean="0"/>
              <a:t> és </a:t>
            </a:r>
            <a:r>
              <a:rPr lang="hu-HU" dirty="0" smtClean="0">
                <a:solidFill>
                  <a:srgbClr val="0070C0"/>
                </a:solidFill>
              </a:rPr>
              <a:t>fék</a:t>
            </a:r>
            <a:endParaRPr lang="hu-HU" dirty="0">
              <a:solidFill>
                <a:srgbClr val="0070C0"/>
              </a:solidFill>
            </a:endParaRPr>
          </a:p>
        </p:txBody>
      </p:sp>
      <p:sp>
        <p:nvSpPr>
          <p:cNvPr id="3" name="Tartalom helye 2"/>
          <p:cNvSpPr>
            <a:spLocks noGrp="1"/>
          </p:cNvSpPr>
          <p:nvPr>
            <p:ph idx="1"/>
          </p:nvPr>
        </p:nvSpPr>
        <p:spPr/>
        <p:txBody>
          <a:bodyPr>
            <a:normAutofit fontScale="92500" lnSpcReduction="10000"/>
          </a:bodyPr>
          <a:lstStyle/>
          <a:p>
            <a:pPr marL="0" indent="0" algn="ctr">
              <a:buNone/>
            </a:pPr>
            <a:r>
              <a:rPr lang="hu-HU" dirty="0" smtClean="0"/>
              <a:t>Nagyon veszélyes, mert a szervezet reakciója kiszámíthatatlan!!!!!!!</a:t>
            </a:r>
          </a:p>
          <a:p>
            <a:pPr marL="0" indent="0">
              <a:buNone/>
            </a:pPr>
            <a:r>
              <a:rPr lang="hu-HU" u="sng" dirty="0" smtClean="0"/>
              <a:t>Energiaital:</a:t>
            </a:r>
            <a:r>
              <a:rPr lang="hu-HU" dirty="0" smtClean="0"/>
              <a:t> stimulál és dehidratál</a:t>
            </a:r>
          </a:p>
          <a:p>
            <a:pPr marL="0" indent="0">
              <a:buNone/>
            </a:pPr>
            <a:r>
              <a:rPr lang="hu-HU" u="sng" dirty="0" smtClean="0"/>
              <a:t>Alkohol:</a:t>
            </a:r>
            <a:r>
              <a:rPr lang="hu-HU" dirty="0" smtClean="0"/>
              <a:t> tompít és dehidratál</a:t>
            </a:r>
          </a:p>
          <a:p>
            <a:pPr marL="0" indent="0">
              <a:buNone/>
            </a:pPr>
            <a:r>
              <a:rPr lang="hu-HU" u="sng" dirty="0" smtClean="0"/>
              <a:t>Szénsav:</a:t>
            </a:r>
            <a:r>
              <a:rPr lang="hu-HU" dirty="0" smtClean="0"/>
              <a:t> a felszívódást gyorsítja</a:t>
            </a:r>
          </a:p>
          <a:p>
            <a:pPr marL="0" indent="0" algn="ctr">
              <a:buNone/>
            </a:pPr>
            <a:r>
              <a:rPr lang="hu-HU" dirty="0" smtClean="0"/>
              <a:t>Együtt </a:t>
            </a:r>
            <a:r>
              <a:rPr lang="hu-HU" dirty="0"/>
              <a:t>a kontroll és a helyzetfelismerés elvesztését okozhatják</a:t>
            </a:r>
            <a:r>
              <a:rPr lang="hu-HU" dirty="0" smtClean="0"/>
              <a:t>.</a:t>
            </a:r>
          </a:p>
          <a:p>
            <a:pPr marL="0" indent="0" algn="ctr">
              <a:buNone/>
            </a:pPr>
            <a:r>
              <a:rPr lang="hu-HU" dirty="0" smtClean="0"/>
              <a:t> </a:t>
            </a:r>
            <a:r>
              <a:rPr lang="hu-HU" dirty="0"/>
              <a:t>„Egyszerre lépni gázra és fékre beláthatatlan következményekkel járhat!”</a:t>
            </a:r>
            <a:endParaRPr lang="hu-HU" dirty="0" smtClean="0"/>
          </a:p>
          <a:p>
            <a:pPr marL="0" indent="0" algn="ctr">
              <a:buNone/>
            </a:pPr>
            <a:endParaRPr lang="hu-HU" dirty="0"/>
          </a:p>
        </p:txBody>
      </p:sp>
    </p:spTree>
    <p:extLst>
      <p:ext uri="{BB962C8B-B14F-4D97-AF65-F5344CB8AC3E}">
        <p14:creationId xmlns:p14="http://schemas.microsoft.com/office/powerpoint/2010/main" val="2735614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oundshit.com/pictures/artwork/duracell-energy-drin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4581128"/>
            <a:ext cx="3584891" cy="2437727"/>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hu-HU" b="1" dirty="0" smtClean="0"/>
              <a:t>Üzenet:láss a dolgok mögé!</a:t>
            </a:r>
            <a:endParaRPr lang="hu-HU" dirty="0"/>
          </a:p>
        </p:txBody>
      </p:sp>
      <p:sp>
        <p:nvSpPr>
          <p:cNvPr id="4" name="Téglalap 3"/>
          <p:cNvSpPr/>
          <p:nvPr/>
        </p:nvSpPr>
        <p:spPr>
          <a:xfrm>
            <a:off x="467544" y="1916832"/>
            <a:ext cx="8136904" cy="3528392"/>
          </a:xfrm>
          <a:prstGeom prst="rect">
            <a:avLst/>
          </a:prstGeom>
        </p:spPr>
        <p:txBody>
          <a:bodyPr wrap="square">
            <a:spAutoFit/>
          </a:bodyPr>
          <a:lstStyle/>
          <a:p>
            <a:pPr algn="just"/>
            <a:r>
              <a:rPr lang="hu-HU" dirty="0" smtClean="0"/>
              <a:t>A multinacionális cégek igyekeznek egyre okosabb marketingfogásokkal előrukkolni, hogy megfogják a vásárlókat. Ezért </a:t>
            </a:r>
            <a:r>
              <a:rPr lang="hu-HU" u="sng" dirty="0" smtClean="0"/>
              <a:t>elég tudatos vásárlónak kell lennünk</a:t>
            </a:r>
            <a:r>
              <a:rPr lang="hu-HU" dirty="0" smtClean="0"/>
              <a:t>, hogy a dolgok mögé látva felfedezzük a hamis állításokat.</a:t>
            </a:r>
          </a:p>
          <a:p>
            <a:pPr algn="just"/>
            <a:r>
              <a:rPr lang="hu-HU" u="sng" dirty="0" smtClean="0"/>
              <a:t>Legyél kritikus</a:t>
            </a:r>
            <a:r>
              <a:rPr lang="hu-HU" dirty="0" smtClean="0"/>
              <a:t>, mikor a címkét olvasod! Ha valami túl szép, hogy igaz legyen, az valószínűleg nem az! Ha az energiaszeletek és a különféle italok, már egy külön csoportot alkotnak az étrendedben, emlékezz, hogy </a:t>
            </a:r>
            <a:r>
              <a:rPr lang="hu-HU" u="sng" dirty="0" smtClean="0"/>
              <a:t>mindenből lehet fogyasztani, de csak módjával</a:t>
            </a:r>
            <a:r>
              <a:rPr lang="hu-HU" dirty="0" smtClean="0"/>
              <a:t>! Viszont sajnos a hirdetések nem ezt sugallják.</a:t>
            </a:r>
          </a:p>
          <a:p>
            <a:pPr algn="just"/>
            <a:r>
              <a:rPr lang="hu-HU" dirty="0" smtClean="0"/>
              <a:t>Az igazság az, hogy a tiszta energia nem az italokban és a szeletekben rejlik. </a:t>
            </a:r>
            <a:r>
              <a:rPr lang="hu-HU" u="sng" dirty="0" smtClean="0"/>
              <a:t>Mindez az egészséges életmódból ered.</a:t>
            </a:r>
            <a:r>
              <a:rPr lang="hu-HU" dirty="0" smtClean="0"/>
              <a:t> Aki rendszeresen és egészségesen étkezik, elég vizet iszik, eleget pihen, és nem terheli agyon magát, nos annak igazán mindenféle segédanyag nélkül is több energiája lesz, mint bárki másnak, aki az energiaitalokkal élt.</a:t>
            </a:r>
            <a:endParaRPr lang="hu-HU" dirty="0"/>
          </a:p>
        </p:txBody>
      </p:sp>
    </p:spTree>
    <p:extLst>
      <p:ext uri="{BB962C8B-B14F-4D97-AF65-F5344CB8AC3E}">
        <p14:creationId xmlns:p14="http://schemas.microsoft.com/office/powerpoint/2010/main" val="1962665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647</Words>
  <Application>Microsoft Office PowerPoint</Application>
  <PresentationFormat>Diavetítés a képernyőre (4:3 oldalarány)</PresentationFormat>
  <Paragraphs>37</Paragraphs>
  <Slides>11</Slides>
  <Notes>0</Notes>
  <HiddenSlides>0</HiddenSlides>
  <MMClips>0</MMClips>
  <ScaleCrop>false</ScaleCrop>
  <HeadingPairs>
    <vt:vector size="4" baseType="variant">
      <vt:variant>
        <vt:lpstr>Téma</vt:lpstr>
      </vt:variant>
      <vt:variant>
        <vt:i4>1</vt:i4>
      </vt:variant>
      <vt:variant>
        <vt:lpstr>Diacímek</vt:lpstr>
      </vt:variant>
      <vt:variant>
        <vt:i4>11</vt:i4>
      </vt:variant>
    </vt:vector>
  </HeadingPairs>
  <TitlesOfParts>
    <vt:vector size="12" baseType="lpstr">
      <vt:lpstr>Office-téma</vt:lpstr>
      <vt:lpstr> Az energiaital igazi arca</vt:lpstr>
      <vt:lpstr>Összetevők: cukor</vt:lpstr>
      <vt:lpstr>Összetevők: koffein</vt:lpstr>
      <vt:lpstr>Összetevők: taurin</vt:lpstr>
      <vt:lpstr>A túlzott energiaital-fogyasztás hatása lehet</vt:lpstr>
      <vt:lpstr>Tájékoztatásul…</vt:lpstr>
      <vt:lpstr>Fontos a mértékletesség!</vt:lpstr>
      <vt:lpstr>Energiaital és alkohol gáz és fék</vt:lpstr>
      <vt:lpstr>Üzenet:láss a dolgok mögé!</vt:lpstr>
      <vt:lpstr>Természetesen fogyaszthatod, de mértékkel!</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energiaital igazi arca</dc:title>
  <dc:creator>Dr. Simich Rita</dc:creator>
  <cp:lastModifiedBy>Dr. Simich Rita</cp:lastModifiedBy>
  <cp:revision>16</cp:revision>
  <dcterms:created xsi:type="dcterms:W3CDTF">2016-08-23T07:25:06Z</dcterms:created>
  <dcterms:modified xsi:type="dcterms:W3CDTF">2016-08-23T09:45:07Z</dcterms:modified>
</cp:coreProperties>
</file>