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4" r:id="rId6"/>
    <p:sldId id="261" r:id="rId7"/>
    <p:sldId id="266" r:id="rId8"/>
    <p:sldId id="262" r:id="rId9"/>
    <p:sldId id="263" r:id="rId10"/>
    <p:sldId id="268" r:id="rId11"/>
    <p:sldId id="267" r:id="rId12"/>
    <p:sldId id="265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5B4CC-51C0-4C1D-82FC-F01F40D5DC93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F727-BEB9-45BC-B4C8-FFD5D627A9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26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13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4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233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01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3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47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39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40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45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1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41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203A-4B36-4A91-8315-5C52BA8C7CBB}" type="datetimeFigureOut">
              <a:rPr lang="hu-HU" smtClean="0"/>
              <a:t>2017.01.10.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A715-24CE-41D3-8CE9-57C14ED3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37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CnM737OfKAhVC8RQKHSnkDEUQjRwIBw&amp;url=http://christinekane.com/the-9-skills-every-woman-should-master/&amp;psig=AFQjCNH_mgFGEC7u3A4A76F5LeT70B9D2A&amp;ust=1455010022977036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ellacafe.hu/2014/08/27/a-vegbelnyilas-koruli-rak-is-megelozhet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lyvavirag.hu/mehnyakrakro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u/url?sa=i&amp;rct=j&amp;q=&amp;esrc=s&amp;source=images&amp;cd=&amp;cad=rja&amp;uact=8&amp;ved=0ahUKEwiVr7nt9ufKAhVGUBQKHWNoDEQQjRwIBw&amp;url=http://ghettoradio.co.ke/forget-hivaidsdeadly-hpv-virus-cant-be-prevented-using-a-condomdetails/&amp;psig=AFQjCNEN9fg6_Mxp6Ku-BQgbeNQBD8HcqA&amp;ust=1455012696991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u/url?sa=i&amp;rct=j&amp;q=&amp;esrc=s&amp;source=images&amp;cd=&amp;cad=rja&amp;uact=8&amp;ved=0ahUKEwim0_vM8OfKAhUDUBQKHS69CakQjRwIBw&amp;url=http://www.partyponty.hu/posts/826&amp;psig=AFQjCNGIigav9iPNWwqCUSJ3U8jaq1OpJw&amp;ust=145501038949448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hu/imgres?imgurl=http://malyvavirag.hu/sites/default/files/styles/adaptive/public/szures_-_kiut_3.png?itok=8VvFvvGS&amp;imgrefurl=http://www.malyvavirag.hu/ha-szeretnedmegelozni/megelozesrol/szuressel-mehnyakrak-megelozeseert&amp;h=173&amp;w=336&amp;tbnid=Hl0SQQbPinmBqM:&amp;docid=-ItmhT5toaEAwM&amp;ei=N2O4Vq-kDImBadLNitgH&amp;tbm=isch&amp;ved=0ahUKEwjvm6S_8OfKAhWJQBoKHdKmAns4ZBAzCB8oHDA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hu/url?sa=i&amp;rct=j&amp;q=&amp;esrc=s&amp;source=images&amp;cd=&amp;cad=rja&amp;uact=8&amp;ved=0ahUKEwjq29vW9ufKAhVFxxQKHXTWBQwQjRwIBw&amp;url=http://magyarhirlap.hu/cikk/33799/Az_iden_is_ingyenes_lesz_a_vedooltas&amp;psig=AFQjCNGIigav9iPNWwqCUSJ3U8jaq1OpJw&amp;ust=14550103894944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6984776" cy="1004664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rgbClr val="FF66CC"/>
                </a:solidFill>
              </a:rPr>
              <a:t>Az egészséges nő</a:t>
            </a:r>
            <a:br>
              <a:rPr lang="hu-HU" sz="2800" dirty="0">
                <a:solidFill>
                  <a:srgbClr val="FF66CC"/>
                </a:solidFill>
              </a:rPr>
            </a:br>
            <a:r>
              <a:rPr lang="hu-HU" sz="2800" dirty="0"/>
              <a:t>A </a:t>
            </a:r>
            <a:r>
              <a:rPr lang="hu-HU" sz="2800" dirty="0" err="1"/>
              <a:t>HPV-ről</a:t>
            </a:r>
            <a:r>
              <a:rPr lang="hu-HU" sz="2800" dirty="0"/>
              <a:t> és a </a:t>
            </a:r>
            <a:r>
              <a:rPr lang="hu-HU" sz="2800" dirty="0" err="1"/>
              <a:t>méhnyakrák</a:t>
            </a:r>
            <a:r>
              <a:rPr lang="hu-HU" sz="2800" dirty="0"/>
              <a:t> </a:t>
            </a:r>
            <a:r>
              <a:rPr lang="hu-HU" sz="2800" dirty="0" smtClean="0"/>
              <a:t>megelőzéséről</a:t>
            </a:r>
            <a:endParaRPr lang="hu-HU" sz="2800" dirty="0"/>
          </a:p>
        </p:txBody>
      </p:sp>
      <p:pic>
        <p:nvPicPr>
          <p:cNvPr id="1026" name="Picture 2" descr="http://christinekane.com/wp-content/uploads/2010/03/empoweredwom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7244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880320"/>
          </a:xfrm>
        </p:spPr>
        <p:txBody>
          <a:bodyPr>
            <a:normAutofit/>
          </a:bodyPr>
          <a:lstStyle/>
          <a:p>
            <a:r>
              <a:rPr lang="hu-HU" dirty="0" smtClean="0"/>
              <a:t>Magyarországon minden 12. életévét betöltött és 7. osztályos lány térítésmentesen megkaphatja a védőoltást!</a:t>
            </a:r>
            <a:endParaRPr lang="hu-HU" dirty="0"/>
          </a:p>
        </p:txBody>
      </p:sp>
      <p:pic>
        <p:nvPicPr>
          <p:cNvPr id="1026" name="Picture 2" descr="Képtalálat a következőre: „hpv vírus tünet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733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Öröklődhet-e a </a:t>
            </a:r>
            <a:r>
              <a:rPr lang="hu-HU" dirty="0" err="1" smtClean="0"/>
              <a:t>méhnyakrák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méhnyakrák</a:t>
            </a:r>
            <a:r>
              <a:rPr lang="hu-HU" sz="2400" dirty="0" smtClean="0"/>
              <a:t> nem öröklődő betegség. A megbetegedést a HPV rákkeltő típusaival történt fertőződés okozza. A </a:t>
            </a:r>
            <a:r>
              <a:rPr lang="hu-HU" sz="2400" dirty="0" err="1" smtClean="0"/>
              <a:t>HPV-fertőzés</a:t>
            </a:r>
            <a:r>
              <a:rPr lang="hu-HU" sz="2400" dirty="0" smtClean="0"/>
              <a:t> minden szexuális életet élő nőt veszélyeztet!</a:t>
            </a:r>
          </a:p>
          <a:p>
            <a:endParaRPr lang="hu-HU" dirty="0"/>
          </a:p>
        </p:txBody>
      </p:sp>
      <p:pic>
        <p:nvPicPr>
          <p:cNvPr id="6" name="Kép 5" descr="http://www.bellacafe.hu/wp-content/uploads/2014/08/leggyakoribb-t%C3%A9vhitek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120679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8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/>
              <a:t> </a:t>
            </a:r>
            <a:r>
              <a:rPr lang="hu-HU" dirty="0" smtClean="0"/>
              <a:t>összefoglalva</a:t>
            </a:r>
            <a:endParaRPr lang="hu-HU" dirty="0"/>
          </a:p>
        </p:txBody>
      </p:sp>
      <p:pic>
        <p:nvPicPr>
          <p:cNvPr id="4" name="Kép 3" descr="http://www.webbeteg.hu/uploads/mehnyakrak_IG-800x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4490"/>
            <a:ext cx="6264736" cy="4170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http://www.malyvavirag.hu/sites/default/files/images/support-block/tamogatas_0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428875"/>
            <a:ext cx="2857500" cy="200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</a:t>
            </a:r>
            <a:r>
              <a:rPr lang="hu-HU" dirty="0" err="1" smtClean="0"/>
              <a:t>méhnyakrák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dirty="0" smtClean="0"/>
              <a:t>A méhnyak a méh legalsó része, daganatos megbetegedése a </a:t>
            </a:r>
            <a:r>
              <a:rPr lang="hu-HU" dirty="0" err="1" smtClean="0"/>
              <a:t>méhnyakrák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A méhnyak hámján képződő daganatsejtek rövid idő alatt szétterjedhetnek a szervezet más részeibe is.</a:t>
            </a:r>
          </a:p>
          <a:p>
            <a:pPr marL="0" indent="0">
              <a:buNone/>
            </a:pPr>
            <a:r>
              <a:rPr lang="hu-HU" sz="2400" dirty="0" smtClean="0"/>
              <a:t>- Hazánkban 2008 és 2012 között évente átlagosan 1300 új </a:t>
            </a:r>
            <a:r>
              <a:rPr lang="hu-HU" sz="2400" dirty="0" err="1" smtClean="0"/>
              <a:t>méhnyakrákos</a:t>
            </a:r>
            <a:r>
              <a:rPr lang="hu-HU" sz="2400" dirty="0" smtClean="0"/>
              <a:t> megbetegedést diagnosztizáltak, és átlagosan 407 nő halt meg a betegségben.</a:t>
            </a:r>
          </a:p>
          <a:p>
            <a:pPr marL="0" indent="0">
              <a:buNone/>
            </a:pPr>
            <a:r>
              <a:rPr lang="hu-HU" sz="2400" dirty="0" smtClean="0"/>
              <a:t>- 2009 és 2012 között a </a:t>
            </a:r>
            <a:r>
              <a:rPr lang="hu-HU" sz="2400" dirty="0" err="1" smtClean="0"/>
              <a:t>méhnyakrák</a:t>
            </a:r>
            <a:r>
              <a:rPr lang="hu-HU" sz="2400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15 – 44 éves korosztályban a második leggyakoribb daganattípus volt.</a:t>
            </a:r>
          </a:p>
          <a:p>
            <a:pPr marL="0" indent="0" algn="ctr">
              <a:buNone/>
            </a:pPr>
            <a:r>
              <a:rPr lang="hu-HU" b="1" dirty="0" smtClean="0"/>
              <a:t>Az időben felfedezett </a:t>
            </a:r>
            <a:r>
              <a:rPr lang="hu-HU" b="1" dirty="0" err="1" smtClean="0"/>
              <a:t>méhnyakrák</a:t>
            </a:r>
            <a:r>
              <a:rPr lang="hu-HU" b="1" dirty="0" smtClean="0"/>
              <a:t> gyógyítható!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783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HPV?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00" dirty="0" smtClean="0"/>
              <a:t>A HPV a humán </a:t>
            </a:r>
            <a:r>
              <a:rPr lang="hu-HU" sz="2800" dirty="0" err="1" smtClean="0"/>
              <a:t>papillomavírus</a:t>
            </a:r>
            <a:r>
              <a:rPr lang="hu-HU" sz="2800" dirty="0" smtClean="0"/>
              <a:t> nevének rövidítése. A </a:t>
            </a:r>
            <a:r>
              <a:rPr lang="hu-HU" sz="2800" dirty="0" err="1" smtClean="0"/>
              <a:t>HPV-nek</a:t>
            </a:r>
            <a:r>
              <a:rPr lang="hu-HU" sz="2800" dirty="0" smtClean="0"/>
              <a:t> több mint száz típusa ismert. Ezek között vannak alacsony kockázatú vírusok, vannak a bőrön és a külső nemi szerveken szemölcsöket okozó vírusok, és vannak magas kockázatú - rákkeltő - típusok is.</a:t>
            </a:r>
          </a:p>
          <a:p>
            <a:pPr marL="0" indent="0" algn="ctr">
              <a:buNone/>
            </a:pPr>
            <a:r>
              <a:rPr lang="hu-HU" sz="2800" b="1" dirty="0" smtClean="0"/>
              <a:t>A </a:t>
            </a:r>
            <a:r>
              <a:rPr lang="hu-HU" sz="2800" b="1" dirty="0" err="1" smtClean="0"/>
              <a:t>méhnyakrákot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a</a:t>
            </a:r>
            <a:r>
              <a:rPr lang="hu-HU" sz="2800" b="1" dirty="0" smtClean="0"/>
              <a:t> HPV rákkeltő típusai okozzák.</a:t>
            </a:r>
          </a:p>
          <a:p>
            <a:pPr marL="0" indent="0" algn="ctr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http://ghettoradio.co.ke/wp-content/uploads/2015/07/HPV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486025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6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terjed a vírus?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u-HU" dirty="0" smtClean="0"/>
              <a:t>A HPV fertőzés alapvetően nemi érintkezéssel terjed. Akár egyetlen együttlét elég a vírusnak a fertőzéshez.</a:t>
            </a:r>
          </a:p>
          <a:p>
            <a:pPr algn="just"/>
            <a:r>
              <a:rPr lang="hu-HU" dirty="0" smtClean="0"/>
              <a:t>Nagyobb kockázatnak vannak kitéve, akiknek több partnere van, illetve gyakran cserélgetik őket. A </a:t>
            </a:r>
            <a:r>
              <a:rPr lang="hu-HU" dirty="0" smtClean="0">
                <a:solidFill>
                  <a:srgbClr val="FF0000"/>
                </a:solidFill>
              </a:rPr>
              <a:t>nemi szervek bőrfelületeinek érintkezésével </a:t>
            </a:r>
            <a:r>
              <a:rPr lang="hu-HU" dirty="0" smtClean="0"/>
              <a:t>jut át egyik emberről a másikra, ezért az óvszer sem véd meg tőle teljesen.</a:t>
            </a:r>
          </a:p>
          <a:p>
            <a:pPr algn="just"/>
            <a:r>
              <a:rPr lang="hu-HU" dirty="0" smtClean="0"/>
              <a:t>A HPV fertőzés nagyon gyakori. Az emberek akár 80%-a is átesik valamilyen </a:t>
            </a:r>
            <a:r>
              <a:rPr lang="hu-HU" dirty="0" err="1" smtClean="0"/>
              <a:t>HPV-fertőzésen</a:t>
            </a:r>
            <a:r>
              <a:rPr lang="hu-HU" dirty="0" smtClean="0"/>
              <a:t> és a legtöbbjük nem is tud róla.</a:t>
            </a:r>
          </a:p>
          <a:p>
            <a:pPr marL="0" indent="0" algn="ctr">
              <a:buNone/>
            </a:pPr>
            <a:r>
              <a:rPr lang="hu-HU" sz="2000" dirty="0" smtClean="0"/>
              <a:t>Az életkor </a:t>
            </a:r>
            <a:r>
              <a:rPr lang="hu-HU" sz="2000" dirty="0" err="1" smtClean="0"/>
              <a:t>előrehaladtával</a:t>
            </a:r>
            <a:r>
              <a:rPr lang="hu-HU" sz="2000" dirty="0" smtClean="0"/>
              <a:t> nagyobb eséllyel válik tartóssá a fertőzés, így a daganat keletkezésének valószínűsége is megnő.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6862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a </a:t>
            </a:r>
            <a:r>
              <a:rPr lang="hu-HU" dirty="0" err="1" smtClean="0"/>
              <a:t>HPV-fertőzés</a:t>
            </a:r>
            <a:r>
              <a:rPr lang="hu-HU" dirty="0" smtClean="0"/>
              <a:t> során?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/>
              <a:t>A méhnyak a méh alsó része, a hüvely felett található. Ez a HPV kedvenc közege. Itt a méhszájon megtelepszik, és munkába lendül.</a:t>
            </a:r>
          </a:p>
          <a:p>
            <a:pPr marL="0" indent="0" algn="ctr">
              <a:buNone/>
            </a:pPr>
            <a:r>
              <a:rPr lang="hu-HU" sz="2800" dirty="0" smtClean="0"/>
              <a:t>Ha a </a:t>
            </a:r>
            <a:r>
              <a:rPr lang="hu-HU" sz="2800" dirty="0" err="1" smtClean="0"/>
              <a:t>HPV-fertőzés</a:t>
            </a:r>
            <a:r>
              <a:rPr lang="hu-HU" sz="2800" dirty="0" smtClean="0"/>
              <a:t> hosszasan megmarad, beindít egy elváltozást. Ezt </a:t>
            </a:r>
            <a:r>
              <a:rPr lang="hu-HU" sz="2800" dirty="0" smtClean="0">
                <a:solidFill>
                  <a:srgbClr val="FF0000"/>
                </a:solidFill>
              </a:rPr>
              <a:t>rákmegelőző állapotnak </a:t>
            </a:r>
            <a:r>
              <a:rPr lang="hu-HU" sz="2800" dirty="0" smtClean="0"/>
              <a:t>hívjuk.</a:t>
            </a:r>
            <a:endParaRPr lang="hu-HU" sz="2800" dirty="0"/>
          </a:p>
        </p:txBody>
      </p:sp>
      <p:pic>
        <p:nvPicPr>
          <p:cNvPr id="4" name="Kép 3" descr="http://www.partyponty.hu/system/attachments/698/post_display/HPV3.jpg?132623888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4042420" cy="2751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7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Melyek a </a:t>
            </a:r>
            <a:r>
              <a:rPr lang="hu-HU" dirty="0" err="1" smtClean="0"/>
              <a:t>HPV-fertőzés</a:t>
            </a:r>
            <a:r>
              <a:rPr lang="hu-HU" dirty="0" smtClean="0"/>
              <a:t> tünetei?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A </a:t>
            </a:r>
            <a:r>
              <a:rPr lang="hu-HU" b="1" dirty="0" err="1" smtClean="0"/>
              <a:t>HPV-fertőzések</a:t>
            </a:r>
            <a:r>
              <a:rPr lang="hu-HU" b="1" dirty="0" smtClean="0"/>
              <a:t> kb. 90 %-a tünetmentes!</a:t>
            </a:r>
          </a:p>
          <a:p>
            <a:pPr marL="0" indent="0" algn="ctr">
              <a:buNone/>
            </a:pPr>
            <a:r>
              <a:rPr lang="hu-HU" b="1" dirty="0" smtClean="0"/>
              <a:t>Legtöbb esetben még a rákmegelőző állapot is tünetmentes.</a:t>
            </a:r>
          </a:p>
          <a:p>
            <a:pPr marL="0" indent="0">
              <a:buNone/>
            </a:pPr>
            <a:r>
              <a:rPr lang="hu-HU" sz="2800" dirty="0" smtClean="0"/>
              <a:t>Az esetek kb. 10 %-ában a következő tünetek jelentkeznek</a:t>
            </a:r>
          </a:p>
          <a:p>
            <a:pPr marL="0" indent="0">
              <a:buNone/>
            </a:pPr>
            <a:r>
              <a:rPr lang="hu-HU" sz="3000" dirty="0" smtClean="0"/>
              <a:t>A bőr/nyálkahártya laphámjának elváltozásai: </a:t>
            </a:r>
          </a:p>
          <a:p>
            <a:pPr marL="0" indent="0">
              <a:buNone/>
            </a:pPr>
            <a:r>
              <a:rPr lang="hu-HU" sz="3000" dirty="0" smtClean="0"/>
              <a:t>a HPV okozta elváltozások leggyakrabban a méhnyakon, a hüvelyen, a szeméremtesten, a hímvesszőn, a végbél területén, ill. a szájüregben alakulnak ki, attól függően, hogy a test melyik részével érintkezett a partner fertőzött bőrfelülete.</a:t>
            </a:r>
            <a:endParaRPr lang="hu-HU" sz="3000" dirty="0"/>
          </a:p>
        </p:txBody>
      </p:sp>
      <p:sp>
        <p:nvSpPr>
          <p:cNvPr id="4" name="Jobbra nyíl 3"/>
          <p:cNvSpPr/>
          <p:nvPr/>
        </p:nvSpPr>
        <p:spPr>
          <a:xfrm>
            <a:off x="8388424" y="3212976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3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p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56084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 smtClean="0"/>
              <a:t> tünetei lehetnek: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Pecsételő vérzés</a:t>
            </a:r>
          </a:p>
          <a:p>
            <a:r>
              <a:rPr lang="hu-HU" dirty="0" smtClean="0"/>
              <a:t>Rendszertelen menstruáció</a:t>
            </a:r>
          </a:p>
          <a:p>
            <a:r>
              <a:rPr lang="hu-HU" dirty="0" smtClean="0"/>
              <a:t>Erős hüvelyi folyás</a:t>
            </a:r>
          </a:p>
          <a:p>
            <a:r>
              <a:rPr lang="hu-HU" dirty="0" smtClean="0"/>
              <a:t>Elnehezült érzés a hüvelyben</a:t>
            </a:r>
          </a:p>
          <a:p>
            <a:r>
              <a:rPr lang="hu-HU" dirty="0" smtClean="0"/>
              <a:t>Alhasi fájdalom</a:t>
            </a:r>
          </a:p>
          <a:p>
            <a:r>
              <a:rPr lang="hu-HU" dirty="0" smtClean="0"/>
              <a:t>Deréktáji fájdalom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3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méhnyakrák</a:t>
            </a:r>
            <a:r>
              <a:rPr lang="hu-HU" dirty="0" smtClean="0"/>
              <a:t> megelőzése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SZŰRÉS</a:t>
            </a:r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méhnyakszűrés</a:t>
            </a:r>
            <a:r>
              <a:rPr lang="hu-HU" sz="2400" dirty="0" smtClean="0"/>
              <a:t> minden szexuális életét megkezdett nőnek a serdülőkortól kezdve, de legkésőbb 25 éves kortól háromévente mindenképpen ajánlott!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VÉDŐOLTÁS</a:t>
            </a:r>
          </a:p>
          <a:p>
            <a:pPr marL="0" indent="0">
              <a:buNone/>
            </a:pPr>
            <a:r>
              <a:rPr lang="hu-HU" sz="2400" dirty="0" smtClean="0"/>
              <a:t>A védőoltás az immunrendszert készíti fel a leggyakoribb rákkeltő </a:t>
            </a:r>
            <a:r>
              <a:rPr lang="hu-HU" sz="2400" dirty="0" err="1" smtClean="0"/>
              <a:t>HPV-típusok</a:t>
            </a:r>
            <a:r>
              <a:rPr lang="hu-HU" sz="2400" dirty="0" smtClean="0"/>
              <a:t> által okozott fertőzések kivédésére. A szexuális élet megkezdése előtt, 12-13 éves korban adott oltás nyújtja a leghatékonyabb védelmet a </a:t>
            </a:r>
            <a:r>
              <a:rPr lang="hu-HU" sz="2400" dirty="0" err="1" smtClean="0"/>
              <a:t>HPV-fertőzés</a:t>
            </a:r>
            <a:r>
              <a:rPr lang="hu-HU" sz="2400" dirty="0" smtClean="0"/>
              <a:t> ellen.</a:t>
            </a:r>
          </a:p>
          <a:p>
            <a:pPr marL="0" indent="0" algn="ctr">
              <a:buNone/>
            </a:pPr>
            <a:endParaRPr lang="hu-HU" sz="2400" dirty="0"/>
          </a:p>
        </p:txBody>
      </p:sp>
      <p:pic>
        <p:nvPicPr>
          <p:cNvPr id="6" name="Kép 5" descr="Képtalálat a következőre: „méhnyakrák képek”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136"/>
            <a:ext cx="25527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magyarhirlap.hu/mh/webimage/3/1/8/0/7/wimage/oltas_lead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45224"/>
            <a:ext cx="2239144" cy="1302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495</Words>
  <Application>Microsoft Office PowerPoint</Application>
  <PresentationFormat>Diavetítés a képernyőre (4:3 oldalarány)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Az egészséges nő A HPV-ről és a méhnyakrák megelőzéséről</vt:lpstr>
      <vt:lpstr>Mi a méhnyakrák?</vt:lpstr>
      <vt:lpstr>Mi a HPV?</vt:lpstr>
      <vt:lpstr>Hogyan terjed a vírus?</vt:lpstr>
      <vt:lpstr>Mi történik a HPV-fertőzés során?</vt:lpstr>
      <vt:lpstr>Melyek a HPV-fertőzés tünetei?</vt:lpstr>
      <vt:lpstr>PowerPoint bemutató</vt:lpstr>
      <vt:lpstr>A méhnyakrák tünetei lehetnek:</vt:lpstr>
      <vt:lpstr>A méhnyakrák megelőzése</vt:lpstr>
      <vt:lpstr>Magyarországon minden 12. életévét betöltött és 7. osztályos lány térítésmentesen megkaphatja a védőoltást!</vt:lpstr>
      <vt:lpstr>Öröklődhet-e a méhnyakrák?</vt:lpstr>
      <vt:lpstr>A méhnyakrák összefoglalva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Március 8.: Nőnap</dc:title>
  <dc:creator>Dr. Simich Rita</dc:creator>
  <cp:lastModifiedBy>Dr. Simich Rita</cp:lastModifiedBy>
  <cp:revision>15</cp:revision>
  <dcterms:created xsi:type="dcterms:W3CDTF">2016-02-08T09:24:44Z</dcterms:created>
  <dcterms:modified xsi:type="dcterms:W3CDTF">2017-01-10T10:46:44Z</dcterms:modified>
</cp:coreProperties>
</file>