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75" r:id="rId3"/>
    <p:sldId id="264" r:id="rId4"/>
    <p:sldId id="265" r:id="rId5"/>
    <p:sldId id="266" r:id="rId6"/>
    <p:sldId id="267" r:id="rId7"/>
    <p:sldId id="268" r:id="rId8"/>
    <p:sldId id="269" r:id="rId9"/>
    <p:sldId id="270" r:id="rId10"/>
    <p:sldId id="271" r:id="rId11"/>
    <p:sldId id="272" r:id="rId12"/>
    <p:sldId id="274" r:id="rId13"/>
    <p:sldId id="273" r:id="rId1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F9D49-4834-4421-B268-66D23C877CBF}" type="datetimeFigureOut">
              <a:rPr lang="hu-HU" smtClean="0"/>
              <a:t>2017.09.07.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18962-F8FC-4FA4-87CD-FD291BC33383}" type="slidenum">
              <a:rPr lang="hu-HU" smtClean="0"/>
              <a:t>‹#›</a:t>
            </a:fld>
            <a:endParaRPr lang="hu-HU"/>
          </a:p>
        </p:txBody>
      </p:sp>
    </p:spTree>
    <p:extLst>
      <p:ext uri="{BB962C8B-B14F-4D97-AF65-F5344CB8AC3E}">
        <p14:creationId xmlns:p14="http://schemas.microsoft.com/office/powerpoint/2010/main" val="42918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F518962-F8FC-4FA4-87CD-FD291BC33383}" type="slidenum">
              <a:rPr lang="hu-HU" smtClean="0"/>
              <a:t>10</a:t>
            </a:fld>
            <a:endParaRPr lang="hu-HU"/>
          </a:p>
        </p:txBody>
      </p:sp>
    </p:spTree>
    <p:extLst>
      <p:ext uri="{BB962C8B-B14F-4D97-AF65-F5344CB8AC3E}">
        <p14:creationId xmlns:p14="http://schemas.microsoft.com/office/powerpoint/2010/main" val="188395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Cím 28"/>
          <p:cNvSpPr>
            <a:spLocks noGrp="1"/>
          </p:cNvSpPr>
          <p:nvPr>
            <p:ph type="ctrTitle"/>
          </p:nvPr>
        </p:nvSpPr>
        <p:spPr>
          <a:xfrm>
            <a:off x="381000" y="4853411"/>
            <a:ext cx="8458200" cy="1222375"/>
          </a:xfrm>
        </p:spPr>
        <p:txBody>
          <a:bodyPr anchor="t"/>
          <a:lstStyle/>
          <a:p>
            <a:r>
              <a:rPr kumimoji="0" lang="hu-HU" smtClean="0"/>
              <a:t>Mintacím szerkesztése</a:t>
            </a:r>
            <a:endParaRPr kumimoji="0" lang="en-US"/>
          </a:p>
        </p:txBody>
      </p:sp>
      <p:sp>
        <p:nvSpPr>
          <p:cNvPr id="9" name="Alcím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16" name="Dátum helye 15"/>
          <p:cNvSpPr>
            <a:spLocks noGrp="1"/>
          </p:cNvSpPr>
          <p:nvPr>
            <p:ph type="dt" sz="half" idx="10"/>
          </p:nvPr>
        </p:nvSpPr>
        <p:spPr/>
        <p:txBody>
          <a:bodyPr/>
          <a:lstStyle/>
          <a:p>
            <a:fld id="{842E19E8-FA40-46A5-A039-68FED48153B1}" type="datetimeFigureOut">
              <a:rPr lang="hu-HU" smtClean="0"/>
              <a:t>2017.09.07.</a:t>
            </a:fld>
            <a:endParaRPr lang="hu-HU"/>
          </a:p>
        </p:txBody>
      </p:sp>
      <p:sp>
        <p:nvSpPr>
          <p:cNvPr id="2" name="Élőláb helye 1"/>
          <p:cNvSpPr>
            <a:spLocks noGrp="1"/>
          </p:cNvSpPr>
          <p:nvPr>
            <p:ph type="ftr" sz="quarter" idx="11"/>
          </p:nvPr>
        </p:nvSpPr>
        <p:spPr/>
        <p:txBody>
          <a:bodyPr/>
          <a:lstStyle/>
          <a:p>
            <a:endParaRPr lang="hu-HU"/>
          </a:p>
        </p:txBody>
      </p:sp>
      <p:sp>
        <p:nvSpPr>
          <p:cNvPr id="15" name="Dia számának helye 14"/>
          <p:cNvSpPr>
            <a:spLocks noGrp="1"/>
          </p:cNvSpPr>
          <p:nvPr>
            <p:ph type="sldNum" sz="quarter" idx="12"/>
          </p:nvPr>
        </p:nvSpPr>
        <p:spPr>
          <a:xfrm>
            <a:off x="8229600" y="6473952"/>
            <a:ext cx="758952" cy="246888"/>
          </a:xfrm>
        </p:spPr>
        <p:txBody>
          <a:bodyPr/>
          <a:lstStyle/>
          <a:p>
            <a:fld id="{1477C9F1-30F5-4F3F-8451-AACD7463A518}"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842E19E8-FA40-46A5-A039-68FED48153B1}" type="datetimeFigureOut">
              <a:rPr lang="hu-HU" smtClean="0"/>
              <a:t>2017.09.07.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77C9F1-30F5-4F3F-8451-AACD7463A518}"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549276"/>
            <a:ext cx="18288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549276"/>
            <a:ext cx="62484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842E19E8-FA40-46A5-A039-68FED48153B1}" type="datetimeFigureOut">
              <a:rPr lang="hu-HU" smtClean="0"/>
              <a:t>2017.09.07.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77C9F1-30F5-4F3F-8451-AACD7463A518}"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2" name="Cím 21"/>
          <p:cNvSpPr>
            <a:spLocks noGrp="1"/>
          </p:cNvSpPr>
          <p:nvPr>
            <p:ph type="title"/>
          </p:nvPr>
        </p:nvSpPr>
        <p:spPr/>
        <p:txBody>
          <a:bodyPr/>
          <a:lstStyle/>
          <a:p>
            <a:r>
              <a:rPr kumimoji="0" lang="hu-HU" smtClean="0"/>
              <a:t>Mintacím szerkesztése</a:t>
            </a:r>
            <a:endParaRPr kumimoji="0" lang="en-US"/>
          </a:p>
        </p:txBody>
      </p:sp>
      <p:sp>
        <p:nvSpPr>
          <p:cNvPr id="27" name="Tartalom helye 26"/>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Dátum helye 24"/>
          <p:cNvSpPr>
            <a:spLocks noGrp="1"/>
          </p:cNvSpPr>
          <p:nvPr>
            <p:ph type="dt" sz="half" idx="10"/>
          </p:nvPr>
        </p:nvSpPr>
        <p:spPr/>
        <p:txBody>
          <a:bodyPr/>
          <a:lstStyle/>
          <a:p>
            <a:fld id="{842E19E8-FA40-46A5-A039-68FED48153B1}" type="datetimeFigureOut">
              <a:rPr lang="hu-HU" smtClean="0"/>
              <a:t>2017.09.07.</a:t>
            </a:fld>
            <a:endParaRPr lang="hu-HU"/>
          </a:p>
        </p:txBody>
      </p:sp>
      <p:sp>
        <p:nvSpPr>
          <p:cNvPr id="19" name="Élőláb helye 18"/>
          <p:cNvSpPr>
            <a:spLocks noGrp="1"/>
          </p:cNvSpPr>
          <p:nvPr>
            <p:ph type="ftr" sz="quarter" idx="11"/>
          </p:nvPr>
        </p:nvSpPr>
        <p:spPr>
          <a:xfrm>
            <a:off x="3581400" y="76200"/>
            <a:ext cx="2895600" cy="288925"/>
          </a:xfrm>
        </p:spPr>
        <p:txBody>
          <a:bodyPr/>
          <a:lstStyle/>
          <a:p>
            <a:endParaRPr lang="hu-HU"/>
          </a:p>
        </p:txBody>
      </p:sp>
      <p:sp>
        <p:nvSpPr>
          <p:cNvPr id="16" name="Dia számának helye 15"/>
          <p:cNvSpPr>
            <a:spLocks noGrp="1"/>
          </p:cNvSpPr>
          <p:nvPr>
            <p:ph type="sldNum" sz="quarter" idx="12"/>
          </p:nvPr>
        </p:nvSpPr>
        <p:spPr>
          <a:xfrm>
            <a:off x="8229600" y="6473952"/>
            <a:ext cx="758952" cy="246888"/>
          </a:xfrm>
        </p:spPr>
        <p:txBody>
          <a:bodyPr/>
          <a:lstStyle/>
          <a:p>
            <a:fld id="{1477C9F1-30F5-4F3F-8451-AACD7463A518}"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3">
        <a:schemeClr val="bg2"/>
      </p:bgRef>
    </p:bg>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zöveg hely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19" name="Dátum helye 18"/>
          <p:cNvSpPr>
            <a:spLocks noGrp="1"/>
          </p:cNvSpPr>
          <p:nvPr>
            <p:ph type="dt" sz="half" idx="10"/>
          </p:nvPr>
        </p:nvSpPr>
        <p:spPr/>
        <p:txBody>
          <a:bodyPr/>
          <a:lstStyle/>
          <a:p>
            <a:fld id="{842E19E8-FA40-46A5-A039-68FED48153B1}" type="datetimeFigureOut">
              <a:rPr lang="hu-HU" smtClean="0"/>
              <a:t>2017.09.07.</a:t>
            </a:fld>
            <a:endParaRPr lang="hu-HU"/>
          </a:p>
        </p:txBody>
      </p:sp>
      <p:sp>
        <p:nvSpPr>
          <p:cNvPr id="11" name="Élőláb helye 10"/>
          <p:cNvSpPr>
            <a:spLocks noGrp="1"/>
          </p:cNvSpPr>
          <p:nvPr>
            <p:ph type="ftr" sz="quarter" idx="11"/>
          </p:nvPr>
        </p:nvSpPr>
        <p:spPr/>
        <p:txBody>
          <a:bodyPr/>
          <a:lstStyle/>
          <a:p>
            <a:endParaRPr lang="hu-HU"/>
          </a:p>
        </p:txBody>
      </p:sp>
      <p:sp>
        <p:nvSpPr>
          <p:cNvPr id="16" name="Dia számának helye 15"/>
          <p:cNvSpPr>
            <a:spLocks noGrp="1"/>
          </p:cNvSpPr>
          <p:nvPr>
            <p:ph type="sldNum" sz="quarter" idx="12"/>
          </p:nvPr>
        </p:nvSpPr>
        <p:spPr/>
        <p:txBody>
          <a:bodyPr/>
          <a:lstStyle/>
          <a:p>
            <a:fld id="{1477C9F1-30F5-4F3F-8451-AACD7463A518}" type="slidenum">
              <a:rPr lang="hu-HU" smtClean="0"/>
              <a:t>‹#›</a:t>
            </a:fld>
            <a:endParaRPr lang="hu-HU"/>
          </a:p>
        </p:txBody>
      </p:sp>
      <p:sp>
        <p:nvSpPr>
          <p:cNvPr id="8" name="Cím 7"/>
          <p:cNvSpPr>
            <a:spLocks noGrp="1"/>
          </p:cNvSpPr>
          <p:nvPr>
            <p:ph type="title"/>
          </p:nvPr>
        </p:nvSpPr>
        <p:spPr>
          <a:xfrm>
            <a:off x="180475" y="2947085"/>
            <a:ext cx="8686800" cy="1184825"/>
          </a:xfrm>
        </p:spPr>
        <p:txBody>
          <a:bodyPr rtlCol="0" anchor="t"/>
          <a:lstStyle>
            <a:lvl1pPr algn="r">
              <a:defRPr/>
            </a:lvl1pPr>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0" name="Cím 19"/>
          <p:cNvSpPr>
            <a:spLocks noGrp="1"/>
          </p:cNvSpPr>
          <p:nvPr>
            <p:ph type="title"/>
          </p:nvPr>
        </p:nvSpPr>
        <p:spPr>
          <a:xfrm>
            <a:off x="301752" y="457200"/>
            <a:ext cx="8686800" cy="841248"/>
          </a:xfrm>
        </p:spPr>
        <p:txBody>
          <a:bodyPr/>
          <a:lstStyle/>
          <a:p>
            <a:r>
              <a:rPr kumimoji="0" lang="hu-HU" smtClean="0"/>
              <a:t>Mintacím szerkesztése</a:t>
            </a:r>
            <a:endParaRPr kumimoji="0" lang="en-US"/>
          </a:p>
        </p:txBody>
      </p:sp>
      <p:sp>
        <p:nvSpPr>
          <p:cNvPr id="14" name="Tartalom hely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1" name="Dátum helye 20"/>
          <p:cNvSpPr>
            <a:spLocks noGrp="1"/>
          </p:cNvSpPr>
          <p:nvPr>
            <p:ph type="dt" sz="half" idx="10"/>
          </p:nvPr>
        </p:nvSpPr>
        <p:spPr/>
        <p:txBody>
          <a:bodyPr/>
          <a:lstStyle/>
          <a:p>
            <a:fld id="{842E19E8-FA40-46A5-A039-68FED48153B1}" type="datetimeFigureOut">
              <a:rPr lang="hu-HU" smtClean="0"/>
              <a:t>2017.09.07.</a:t>
            </a:fld>
            <a:endParaRPr lang="hu-HU"/>
          </a:p>
        </p:txBody>
      </p:sp>
      <p:sp>
        <p:nvSpPr>
          <p:cNvPr id="10" name="Élőláb helye 9"/>
          <p:cNvSpPr>
            <a:spLocks noGrp="1"/>
          </p:cNvSpPr>
          <p:nvPr>
            <p:ph type="ftr" sz="quarter" idx="11"/>
          </p:nvPr>
        </p:nvSpPr>
        <p:spPr/>
        <p:txBody>
          <a:bodyPr/>
          <a:lstStyle/>
          <a:p>
            <a:endParaRPr lang="hu-HU"/>
          </a:p>
        </p:txBody>
      </p:sp>
      <p:sp>
        <p:nvSpPr>
          <p:cNvPr id="31" name="Dia számának helye 30"/>
          <p:cNvSpPr>
            <a:spLocks noGrp="1"/>
          </p:cNvSpPr>
          <p:nvPr>
            <p:ph type="sldNum" sz="quarter" idx="12"/>
          </p:nvPr>
        </p:nvSpPr>
        <p:spPr/>
        <p:txBody>
          <a:bodyPr/>
          <a:lstStyle/>
          <a:p>
            <a:fld id="{1477C9F1-30F5-4F3F-8451-AACD7463A518}"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9" name="Cím 28"/>
          <p:cNvSpPr>
            <a:spLocks noGrp="1"/>
          </p:cNvSpPr>
          <p:nvPr>
            <p:ph type="title"/>
          </p:nvPr>
        </p:nvSpPr>
        <p:spPr>
          <a:xfrm>
            <a:off x="304800" y="5410200"/>
            <a:ext cx="8610600" cy="882650"/>
          </a:xfrm>
        </p:spPr>
        <p:txBody>
          <a:bodyPr anchor="ctr"/>
          <a:lstStyle>
            <a:lvl1pPr>
              <a:defRPr/>
            </a:lvl1pPr>
          </a:lstStyle>
          <a:p>
            <a:r>
              <a:rPr kumimoji="0" lang="hu-HU" smtClean="0"/>
              <a:t>Mintacím szerkesztése</a:t>
            </a:r>
            <a:endParaRPr kumimoji="0" lang="en-US"/>
          </a:p>
        </p:txBody>
      </p:sp>
      <p:sp>
        <p:nvSpPr>
          <p:cNvPr id="13" name="Szöveg hely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25" name="Szöveg hely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artalom hely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8" name="Tartalom hely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0" name="Dátum helye 9"/>
          <p:cNvSpPr>
            <a:spLocks noGrp="1"/>
          </p:cNvSpPr>
          <p:nvPr>
            <p:ph type="dt" sz="half" idx="10"/>
          </p:nvPr>
        </p:nvSpPr>
        <p:spPr/>
        <p:txBody>
          <a:bodyPr/>
          <a:lstStyle/>
          <a:p>
            <a:fld id="{842E19E8-FA40-46A5-A039-68FED48153B1}" type="datetimeFigureOut">
              <a:rPr lang="hu-HU" smtClean="0"/>
              <a:t>2017.09.07.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229600" y="6477000"/>
            <a:ext cx="762000" cy="246888"/>
          </a:xfrm>
        </p:spPr>
        <p:txBody>
          <a:bodyPr/>
          <a:lstStyle/>
          <a:p>
            <a:fld id="{1477C9F1-30F5-4F3F-8451-AACD7463A518}" type="slidenum">
              <a:rPr lang="hu-HU" smtClean="0"/>
              <a:t>‹#›</a:t>
            </a:fld>
            <a:endParaRPr lang="hu-HU"/>
          </a:p>
        </p:txBody>
      </p:sp>
      <p:sp>
        <p:nvSpPr>
          <p:cNvPr id="11" name="Egyenes összekötő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0" name="Cím 29"/>
          <p:cNvSpPr>
            <a:spLocks noGrp="1"/>
          </p:cNvSpPr>
          <p:nvPr>
            <p:ph type="title"/>
          </p:nvPr>
        </p:nvSpPr>
        <p:spPr>
          <a:xfrm>
            <a:off x="301752" y="457200"/>
            <a:ext cx="8686800" cy="841248"/>
          </a:xfrm>
        </p:spPr>
        <p:txBody>
          <a:bodyPr/>
          <a:lstStyle/>
          <a:p>
            <a:r>
              <a:rPr kumimoji="0" lang="hu-HU" smtClean="0"/>
              <a:t>Mintacím szerkesztése</a:t>
            </a:r>
            <a:endParaRPr kumimoji="0" lang="en-US"/>
          </a:p>
        </p:txBody>
      </p:sp>
      <p:sp>
        <p:nvSpPr>
          <p:cNvPr id="12" name="Dátum helye 11"/>
          <p:cNvSpPr>
            <a:spLocks noGrp="1"/>
          </p:cNvSpPr>
          <p:nvPr>
            <p:ph type="dt" sz="half" idx="10"/>
          </p:nvPr>
        </p:nvSpPr>
        <p:spPr/>
        <p:txBody>
          <a:bodyPr/>
          <a:lstStyle/>
          <a:p>
            <a:fld id="{842E19E8-FA40-46A5-A039-68FED48153B1}" type="datetimeFigureOut">
              <a:rPr lang="hu-HU" smtClean="0"/>
              <a:t>2017.09.07.</a:t>
            </a:fld>
            <a:endParaRPr lang="hu-HU"/>
          </a:p>
        </p:txBody>
      </p:sp>
      <p:sp>
        <p:nvSpPr>
          <p:cNvPr id="21" name="Élőláb helye 20"/>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77C9F1-30F5-4F3F-8451-AACD7463A518}"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842E19E8-FA40-46A5-A039-68FED48153B1}" type="datetimeFigureOut">
              <a:rPr lang="hu-HU" smtClean="0"/>
              <a:t>2017.09.07.</a:t>
            </a:fld>
            <a:endParaRPr lang="hu-HU"/>
          </a:p>
        </p:txBody>
      </p:sp>
      <p:sp>
        <p:nvSpPr>
          <p:cNvPr id="24" name="Élőláb helye 23"/>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77C9F1-30F5-4F3F-8451-AACD7463A518}"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Egyenes összekötő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ím 11"/>
          <p:cNvSpPr>
            <a:spLocks noGrp="1"/>
          </p:cNvSpPr>
          <p:nvPr>
            <p:ph type="title"/>
          </p:nvPr>
        </p:nvSpPr>
        <p:spPr>
          <a:xfrm>
            <a:off x="457200" y="5486400"/>
            <a:ext cx="8458200" cy="520700"/>
          </a:xfrm>
        </p:spPr>
        <p:txBody>
          <a:bodyPr anchor="ctr"/>
          <a:lstStyle>
            <a:lvl1pPr algn="l">
              <a:buNone/>
              <a:defRPr sz="2000" b="1"/>
            </a:lvl1pPr>
          </a:lstStyle>
          <a:p>
            <a:r>
              <a:rPr kumimoji="0" lang="hu-HU" smtClean="0"/>
              <a:t>Mintacím szerkesztése</a:t>
            </a:r>
            <a:endParaRPr kumimoji="0" lang="en-US"/>
          </a:p>
        </p:txBody>
      </p:sp>
      <p:sp>
        <p:nvSpPr>
          <p:cNvPr id="26" name="Szöveg hely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14" name="Tartalom hely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Dátum helye 24"/>
          <p:cNvSpPr>
            <a:spLocks noGrp="1"/>
          </p:cNvSpPr>
          <p:nvPr>
            <p:ph type="dt" sz="half" idx="10"/>
          </p:nvPr>
        </p:nvSpPr>
        <p:spPr/>
        <p:txBody>
          <a:bodyPr/>
          <a:lstStyle/>
          <a:p>
            <a:fld id="{842E19E8-FA40-46A5-A039-68FED48153B1}" type="datetimeFigureOut">
              <a:rPr lang="hu-HU" smtClean="0"/>
              <a:t>2017.09.07.</a:t>
            </a:fld>
            <a:endParaRPr lang="hu-HU"/>
          </a:p>
        </p:txBody>
      </p:sp>
      <p:sp>
        <p:nvSpPr>
          <p:cNvPr id="29" name="Élőláb helye 28"/>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77C9F1-30F5-4F3F-8451-AACD7463A518}"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3" name="Kép hely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u-HU" smtClean="0"/>
              <a:t>Kép beszúrásához kattintson az ikonra</a:t>
            </a:r>
            <a:endParaRPr kumimoji="0" lang="en-US" dirty="0"/>
          </a:p>
        </p:txBody>
      </p:sp>
      <p:sp>
        <p:nvSpPr>
          <p:cNvPr id="7" name="Dátum helye 6"/>
          <p:cNvSpPr>
            <a:spLocks noGrp="1"/>
          </p:cNvSpPr>
          <p:nvPr>
            <p:ph type="dt" sz="half" idx="10"/>
          </p:nvPr>
        </p:nvSpPr>
        <p:spPr/>
        <p:txBody>
          <a:bodyPr/>
          <a:lstStyle/>
          <a:p>
            <a:fld id="{842E19E8-FA40-46A5-A039-68FED48153B1}" type="datetimeFigureOut">
              <a:rPr lang="hu-HU" smtClean="0"/>
              <a:t>2017.09.07.</a:t>
            </a:fld>
            <a:endParaRPr lang="hu-HU"/>
          </a:p>
        </p:txBody>
      </p:sp>
      <p:sp>
        <p:nvSpPr>
          <p:cNvPr id="5" name="Élőláb helye 4"/>
          <p:cNvSpPr>
            <a:spLocks noGrp="1"/>
          </p:cNvSpPr>
          <p:nvPr>
            <p:ph type="ftr" sz="quarter" idx="11"/>
          </p:nvPr>
        </p:nvSpPr>
        <p:spPr/>
        <p:txBody>
          <a:bodyPr/>
          <a:lstStyle/>
          <a:p>
            <a:endParaRPr lang="hu-HU"/>
          </a:p>
        </p:txBody>
      </p:sp>
      <p:sp>
        <p:nvSpPr>
          <p:cNvPr id="31" name="Dia számának helye 30"/>
          <p:cNvSpPr>
            <a:spLocks noGrp="1"/>
          </p:cNvSpPr>
          <p:nvPr>
            <p:ph type="sldNum" sz="quarter" idx="12"/>
          </p:nvPr>
        </p:nvSpPr>
        <p:spPr/>
        <p:txBody>
          <a:bodyPr/>
          <a:lstStyle/>
          <a:p>
            <a:fld id="{1477C9F1-30F5-4F3F-8451-AACD7463A518}" type="slidenum">
              <a:rPr lang="hu-HU" smtClean="0"/>
              <a:t>‹#›</a:t>
            </a:fld>
            <a:endParaRPr lang="hu-HU"/>
          </a:p>
        </p:txBody>
      </p:sp>
      <p:sp>
        <p:nvSpPr>
          <p:cNvPr id="17" name="Cím 16"/>
          <p:cNvSpPr>
            <a:spLocks noGrp="1"/>
          </p:cNvSpPr>
          <p:nvPr>
            <p:ph type="title"/>
          </p:nvPr>
        </p:nvSpPr>
        <p:spPr>
          <a:xfrm>
            <a:off x="381000" y="4993760"/>
            <a:ext cx="5867400" cy="522288"/>
          </a:xfrm>
        </p:spPr>
        <p:txBody>
          <a:bodyPr anchor="ctr"/>
          <a:lstStyle>
            <a:lvl1pPr algn="l">
              <a:buNone/>
              <a:defRPr sz="2000" b="1"/>
            </a:lvl1pPr>
          </a:lstStyle>
          <a:p>
            <a:r>
              <a:rPr kumimoji="0" lang="hu-HU" smtClean="0"/>
              <a:t>Mintacím szerkesztése</a:t>
            </a:r>
            <a:endParaRPr kumimoji="0" lang="en-US"/>
          </a:p>
        </p:txBody>
      </p:sp>
      <p:sp>
        <p:nvSpPr>
          <p:cNvPr id="26" name="Szöveg hely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zöveg hely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1" name="Dátum hely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2E19E8-FA40-46A5-A039-68FED48153B1}" type="datetimeFigureOut">
              <a:rPr lang="hu-HU" smtClean="0"/>
              <a:t>2017.09.07.</a:t>
            </a:fld>
            <a:endParaRPr lang="hu-HU"/>
          </a:p>
        </p:txBody>
      </p:sp>
      <p:sp>
        <p:nvSpPr>
          <p:cNvPr id="28" name="Élőláb hely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u-HU"/>
          </a:p>
        </p:txBody>
      </p:sp>
      <p:sp>
        <p:nvSpPr>
          <p:cNvPr id="5" name="Dia számának hely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477C9F1-30F5-4F3F-8451-AACD7463A518}" type="slidenum">
              <a:rPr lang="hu-HU" smtClean="0"/>
              <a:t>‹#›</a:t>
            </a:fld>
            <a:endParaRPr lang="hu-HU"/>
          </a:p>
        </p:txBody>
      </p:sp>
      <p:sp>
        <p:nvSpPr>
          <p:cNvPr id="10" name="Cím helye 9"/>
          <p:cNvSpPr>
            <a:spLocks noGrp="1"/>
          </p:cNvSpPr>
          <p:nvPr>
            <p:ph type="title"/>
          </p:nvPr>
        </p:nvSpPr>
        <p:spPr>
          <a:xfrm>
            <a:off x="304800" y="457200"/>
            <a:ext cx="8686800" cy="838200"/>
          </a:xfrm>
          <a:prstGeom prst="rect">
            <a:avLst/>
          </a:prstGeom>
        </p:spPr>
        <p:txBody>
          <a:bodyPr vert="horz" anchor="ctr">
            <a:normAutofit/>
          </a:bodyPr>
          <a:lstStyle/>
          <a:p>
            <a:r>
              <a:rPr kumimoji="0" lang="hu-HU" smtClean="0"/>
              <a:t>Mintacím szerkesztése</a:t>
            </a:r>
            <a:endParaRPr kumimoji="0" lang="en-US"/>
          </a:p>
        </p:txBody>
      </p:sp>
      <p:sp>
        <p:nvSpPr>
          <p:cNvPr id="9" name="Egyenes összekötő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gyenes összekötő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hu/url?sa=i&amp;rct=j&amp;q=&amp;esrc=s&amp;source=images&amp;cd=&amp;cad=rja&amp;uact=8&amp;ved=0ahUKEwitsbSoiO3VAhXDlxoKHVxYBPAQjRwIBw&amp;url=http://raabe.hu/termek/plakatnaptar-a-201718-es-nevelesi-evhez/&amp;psig=AFQjCNEs4584Z8LN1OxW_5T4sknbkIuz6A&amp;ust=1503567700825968" TargetMode="Externa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hyperlink" Target="http://www.google.hu/url?sa=i&amp;rct=j&amp;q=&amp;esrc=s&amp;source=images&amp;cd=&amp;cad=rja&amp;uact=8&amp;ved=0ahUKEwjC3KCmi-3VAhWEvRoKHU02DEcQjRwIBw&amp;url=http://hunyadi-dh.hu/beiratkozas-a-2017-2018-as-tanevre/&amp;psig=AFQjCNFQUvfvOuZOGyWf4EvkquvrA8I3mQ&amp;ust=1503568421491489"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hu/url?sa=i&amp;rct=j&amp;q=&amp;esrc=s&amp;source=images&amp;cd=&amp;cad=rja&amp;uact=8&amp;ved=0ahUKEwiWrKSA0u_VAhXBXhoKHSYpDrcQjRwIBw&amp;url=https://www.flickr.com/photos/christinalusk/5356261756&amp;psig=AFQjCNF8-0ZDu9hGZvXNsbzw_t1iECirgA&amp;ust=1503656192283729"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hu/url?sa=i&amp;rct=j&amp;q=&amp;esrc=s&amp;source=images&amp;cd=&amp;ved=0ahUKEwj77N3vyO_VAhULPxoKHcn9Cz8QjRwIBw&amp;url=http://ovoda22.hu/bartok/2016/05/21/ismet-szep-eredmenyekkel-buszkelkedhettunk-a-duatlonon/&amp;psig=AFQjCNH6aj1Iy-AFTDQB9YDOb4BoHWEiNg&amp;ust=1503653680651682" TargetMode="Externa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hyperlink" Target="https://www.google.hu/url?sa=i&amp;rct=j&amp;q=&amp;esrc=s&amp;source=images&amp;cd=&amp;cad=rja&amp;uact=8&amp;ved=0ahUKEwiS5vig0-_VAhXT0RoKHYrWCxcQjRwIBw&amp;url=https://www.pinterest.com/explore/8-year-olds/&amp;psig=AFQjCNERk1rVoWQqMVvukSp-VV3ILa6N1A&amp;ust=150365649661574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hu/url?sa=i&amp;rct=j&amp;q=&amp;esrc=s&amp;source=images&amp;cd=&amp;cad=rja&amp;uact=8&amp;ved=0ahUKEwiYsb7Z1O_VAhVE2BoKHdNlCqYQjRwIBw&amp;url=http://www.irishnews.com/news/2015/09/01/news/headline-247438/&amp;psig=AFQjCNG6tYe5g2VlSUIml6WSSGiAVEy16Q&amp;ust=150365684084902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google.hu/url?sa=i&amp;rct=j&amp;q=&amp;esrc=s&amp;source=images&amp;cd=&amp;cad=rja&amp;uact=8&amp;ved=0ahUKEwjyyKqNle3VAhXI0xoKHXNQDD4QjRwIBw&amp;url=http://www.google.hu/url?sa=i&amp;rct=j&amp;q=&amp;esrc=s&amp;source=images&amp;cd=&amp;cad=rja&amp;uact=8&amp;ved=&amp;url=http://etyekisuli.hu/tag/tanitasi-szunet/&amp;psig=AFQjCNGn4OXs78T6zPNixhZBx4NyBJwszA&amp;ust=1503571098752309&amp;psig=AFQjCNGn4OXs78T6zPNixhZBx4NyBJwszA&amp;ust=150357109875230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hange.org/t/school-bags-en-in"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www.google.hu/url?sa=i&amp;rct=j&amp;q=&amp;esrc=s&amp;source=images&amp;cd=&amp;cad=rja&amp;uact=8&amp;ved=0ahUKEwjX75ya3O_VAhXMmBoKHdQXC44QjRwIBw&amp;url=https://www.dreamstime.com/stock-illustration-little-boy-going-to-school-happy-back-time-image44710433&amp;psig=AFQjCNEd67usoDxKUmA7BUu7HczkX8Gmhg&amp;ust=15036589218377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hu/url?sa=i&amp;rct=j&amp;q=&amp;esrc=s&amp;source=images&amp;cd=&amp;cad=rja&amp;uact=8&amp;ved=0ahUKEwiM0rChnujVAhWK2hoKHe3YAmUQjRwIBw&amp;url=http://pinky.hu/2013/09/gyerekek-2/elso-nap/&amp;psig=AFQjCNHizqA3_Bh_MnlpOyWvA2uOEf0Xng&amp;ust=1503401759413907"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hu/url?sa=i&amp;rct=j&amp;q=&amp;esrc=s&amp;source=images&amp;cd=&amp;cad=rja&amp;uact=8&amp;ved=0ahUKEwjHl5jLq-3VAhVG7hoKHTsxADsQjRwIBw&amp;url=http://sakk-mester.blog.hu/2015/07/09/alkalmazkodas_kisoccse_a_hazudozas&amp;psig=AFQjCNFmgPBdYngsN71e5mQ3F_zp_xG2Dg&amp;ust=1503576882886118"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hu/url?sa=i&amp;rct=j&amp;q=&amp;esrc=s&amp;source=images&amp;cd=&amp;cad=rja&amp;uact=8&amp;ved=0ahUKEwjj4szZre3VAhXMuBoKHfXjCCkQjRwIBw&amp;url=https://amezoereje.wordpress.com/2015/12/04/a-szulo-ad-a-gyermek-elfogad/&amp;psig=AFQjCNG3WqQLDX3oeH3quq6_J1zU2d6nOg&amp;ust=1503577514420274"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hu/url?sa=i&amp;rct=j&amp;q=&amp;esrc=s&amp;source=images&amp;cd=&amp;cad=rja&amp;uact=8&amp;ved=0ahUKEwil37nHr-3VAhWBOxoKHaB-AUkQjRwIBw&amp;url=https://www.babanet.hu/gyerek/szulok-es-gyerek/az-ot-szeretetnyelv-a-szulo-es-gyerek-kozott/&amp;psig=AFQjCNGsIS7JG2--95WIe9CFMsnA9vxg8w&amp;ust=150357806411252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hu/url?sa=i&amp;rct=j&amp;q=&amp;esrc=s&amp;source=images&amp;cd=&amp;cad=rja&amp;uact=8&amp;ved=0ahUKEwjp1dbZyO_VAhWBmBoKHZ_7DYQQjRwIBw&amp;url=http://femina.hu/gyerek/iskolakezdes-szorongas/&amp;psig=AFQjCNH6aj1Iy-AFTDQB9YDOb4BoHWEiNg&amp;ust=15036536806516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hu/url?sa=i&amp;rct=j&amp;q=&amp;esrc=s&amp;source=images&amp;cd=&amp;cad=rja&amp;uact=8&amp;ved=0ahUKEwitxc7gy-_VAhWFVRoKHQ8uD-sQjRwIBw&amp;url=http://o-piropo.blogspot.com/2005/03/&amp;psig=AFQjCNGOP0TpZQR1iaMZL6A0275OaKZm7g&amp;ust=150365419185950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hu/url?sa=i&amp;rct=j&amp;q=&amp;esrc=s&amp;source=images&amp;cd=&amp;cad=rja&amp;uact=8&amp;ved=0ahUKEwjbwca_ze_VAhVCmBoKHbpLB0YQjRwIBw&amp;url=https://tlum.ru/news/kakoj-samostoatelnyj-u-vas-rebenok/&amp;psig=AFQjCNFA4Br0xupyPMXQxXb77K9Tni0_YQ&amp;ust=15036549832022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Képtalálat a következőre: „tanév naptár 2017”">
            <a:hlinkClick r:id="rId2"/>
          </p:cNvPr>
          <p:cNvPicPr/>
          <p:nvPr/>
        </p:nvPicPr>
        <p:blipFill rotWithShape="1">
          <a:blip r:embed="rId3">
            <a:extLst>
              <a:ext uri="{28A0092B-C50C-407E-A947-70E740481C1C}">
                <a14:useLocalDpi xmlns:a14="http://schemas.microsoft.com/office/drawing/2010/main" val="0"/>
              </a:ext>
            </a:extLst>
          </a:blip>
          <a:srcRect l="-8" t="6051" r="-8" b="7442"/>
          <a:stretch/>
        </p:blipFill>
        <p:spPr bwMode="auto">
          <a:xfrm>
            <a:off x="1695450" y="116632"/>
            <a:ext cx="5753100" cy="3540125"/>
          </a:xfrm>
          <a:prstGeom prst="rect">
            <a:avLst/>
          </a:prstGeom>
          <a:noFill/>
          <a:ln>
            <a:noFill/>
          </a:ln>
          <a:extLst>
            <a:ext uri="{53640926-AAD7-44D8-BBD7-CCE9431645EC}">
              <a14:shadowObscured xmlns:a14="http://schemas.microsoft.com/office/drawing/2010/main"/>
            </a:ext>
          </a:extLst>
        </p:spPr>
      </p:pic>
      <p:sp>
        <p:nvSpPr>
          <p:cNvPr id="2" name="Cím 1"/>
          <p:cNvSpPr>
            <a:spLocks noGrp="1"/>
          </p:cNvSpPr>
          <p:nvPr>
            <p:ph type="ctrTitle"/>
          </p:nvPr>
        </p:nvSpPr>
        <p:spPr>
          <a:xfrm>
            <a:off x="323528" y="3815953"/>
            <a:ext cx="4248472" cy="821953"/>
          </a:xfrm>
        </p:spPr>
        <p:txBody>
          <a:bodyPr/>
          <a:lstStyle/>
          <a:p>
            <a:r>
              <a:rPr lang="hu-HU" dirty="0" smtClean="0"/>
              <a:t>Szeptember 1.</a:t>
            </a:r>
            <a:endParaRPr lang="hu-HU" dirty="0"/>
          </a:p>
        </p:txBody>
      </p:sp>
      <p:sp>
        <p:nvSpPr>
          <p:cNvPr id="3" name="Alcím 2"/>
          <p:cNvSpPr>
            <a:spLocks noGrp="1"/>
          </p:cNvSpPr>
          <p:nvPr>
            <p:ph type="subTitle" idx="1"/>
          </p:nvPr>
        </p:nvSpPr>
        <p:spPr>
          <a:xfrm>
            <a:off x="1619672" y="5517231"/>
            <a:ext cx="6400800" cy="1323261"/>
          </a:xfrm>
        </p:spPr>
        <p:txBody>
          <a:bodyPr>
            <a:normAutofit/>
          </a:bodyPr>
          <a:lstStyle/>
          <a:p>
            <a:pPr algn="ctr"/>
            <a:r>
              <a:rPr lang="hu-HU" dirty="0" smtClean="0">
                <a:solidFill>
                  <a:srgbClr val="FF0000"/>
                </a:solidFill>
              </a:rPr>
              <a:t>Nem az első nap a nehéz, hanem az, amikor rádöbben felnőtt és gyerek, hogy még vár rá 179 nap…az iskolában</a:t>
            </a:r>
            <a:endParaRPr lang="hu-HU" dirty="0">
              <a:solidFill>
                <a:srgbClr val="FF0000"/>
              </a:solidFill>
            </a:endParaRPr>
          </a:p>
        </p:txBody>
      </p:sp>
      <p:pic>
        <p:nvPicPr>
          <p:cNvPr id="1026" name="Picture 2" descr="Kapcsolódó ké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728" y="3933056"/>
            <a:ext cx="2857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66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Képtalálat a következőre: „baby and pian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015691"/>
            <a:ext cx="3889400" cy="5824795"/>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hu-HU" dirty="0" smtClean="0"/>
              <a:t>Elegendő szabadidő</a:t>
            </a:r>
            <a:endParaRPr lang="hu-HU" dirty="0"/>
          </a:p>
        </p:txBody>
      </p:sp>
      <p:sp>
        <p:nvSpPr>
          <p:cNvPr id="3" name="Tartalom helye 2"/>
          <p:cNvSpPr>
            <a:spLocks noGrp="1"/>
          </p:cNvSpPr>
          <p:nvPr>
            <p:ph sz="half" idx="1"/>
          </p:nvPr>
        </p:nvSpPr>
        <p:spPr>
          <a:xfrm>
            <a:off x="304800" y="1600200"/>
            <a:ext cx="4627240" cy="5069160"/>
          </a:xfrm>
        </p:spPr>
        <p:txBody>
          <a:bodyPr>
            <a:normAutofit lnSpcReduction="10000"/>
          </a:bodyPr>
          <a:lstStyle/>
          <a:p>
            <a:pPr marL="0" indent="0">
              <a:buNone/>
            </a:pPr>
            <a:r>
              <a:rPr lang="hu-HU" dirty="0"/>
              <a:t>Ne hajszold </a:t>
            </a:r>
            <a:r>
              <a:rPr lang="hu-HU" dirty="0" smtClean="0"/>
              <a:t>túl! </a:t>
            </a:r>
            <a:r>
              <a:rPr lang="hu-HU" dirty="0"/>
              <a:t>Nem szükséges </a:t>
            </a:r>
            <a:r>
              <a:rPr lang="hu-HU" dirty="0" smtClean="0"/>
              <a:t>minden </a:t>
            </a:r>
            <a:r>
              <a:rPr lang="hu-HU" dirty="0"/>
              <a:t>délután különórára járni. </a:t>
            </a:r>
            <a:r>
              <a:rPr lang="hu-HU" dirty="0" smtClean="0"/>
              <a:t>Pl. minél </a:t>
            </a:r>
            <a:r>
              <a:rPr lang="hu-HU" dirty="0"/>
              <a:t>később kezd el zongorázni, annál később hagyja </a:t>
            </a:r>
            <a:r>
              <a:rPr lang="hu-HU" dirty="0" smtClean="0"/>
              <a:t>abba. </a:t>
            </a:r>
          </a:p>
          <a:p>
            <a:pPr marL="0" indent="0">
              <a:buNone/>
            </a:pPr>
            <a:r>
              <a:rPr lang="hu-HU" dirty="0" smtClean="0"/>
              <a:t>Válasszon Ő érdeklődésének megfelelő különórát, mert azt fogja szeretni. Ha lehetséges az idegen nyelv kiválasztását is bízd rá (kicsit azért lehet segíteni…)</a:t>
            </a:r>
            <a:endParaRPr lang="hu-HU" dirty="0"/>
          </a:p>
          <a:p>
            <a:endParaRPr lang="hu-HU" dirty="0"/>
          </a:p>
        </p:txBody>
      </p:sp>
    </p:spTree>
    <p:extLst>
      <p:ext uri="{BB962C8B-B14F-4D97-AF65-F5344CB8AC3E}">
        <p14:creationId xmlns:p14="http://schemas.microsoft.com/office/powerpoint/2010/main" val="89850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éptalálat a következőre: „szülői biztatá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849" y="476672"/>
            <a:ext cx="3083115" cy="2311413"/>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hu-HU" dirty="0" smtClean="0"/>
              <a:t>Sok mozgás - sport</a:t>
            </a:r>
            <a:endParaRPr lang="hu-HU" dirty="0"/>
          </a:p>
        </p:txBody>
      </p:sp>
      <p:sp>
        <p:nvSpPr>
          <p:cNvPr id="3" name="Tartalom helye 2"/>
          <p:cNvSpPr>
            <a:spLocks noGrp="1"/>
          </p:cNvSpPr>
          <p:nvPr>
            <p:ph sz="half" idx="1"/>
          </p:nvPr>
        </p:nvSpPr>
        <p:spPr/>
        <p:txBody>
          <a:bodyPr>
            <a:normAutofit fontScale="92500" lnSpcReduction="20000"/>
          </a:bodyPr>
          <a:lstStyle/>
          <a:p>
            <a:pPr marL="0" indent="0">
              <a:buNone/>
            </a:pPr>
            <a:r>
              <a:rPr lang="hu-HU" dirty="0"/>
              <a:t>Feltétlenül sportoljon. Nem lehet eleget hangsúlyozni a mozgásnak mind a testre, mind pedig a lélekre gyakorolt jótékony hatását. Nem kell versenyezni, de a rendszeres sportra megéri időt szakítani.</a:t>
            </a:r>
          </a:p>
          <a:p>
            <a:pPr marL="0" indent="0">
              <a:buNone/>
            </a:pPr>
            <a:r>
              <a:rPr lang="hu-HU" dirty="0" smtClean="0"/>
              <a:t>A testnevelés a sport és a mozgás szeretetéről (megszerettetéséről) szóljon. A megfelelő sportág akár élethosszig űzhető…</a:t>
            </a:r>
            <a:endParaRPr lang="hu-HU" dirty="0"/>
          </a:p>
        </p:txBody>
      </p:sp>
      <p:pic>
        <p:nvPicPr>
          <p:cNvPr id="2052" name="Picture 4" descr="Képtalálat a következőre: „sport and old ye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604" y="2924944"/>
            <a:ext cx="2173077" cy="383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9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Vedd észre, járj utána és kezeld a problémát!</a:t>
            </a:r>
            <a:endParaRPr lang="hu-HU" dirty="0"/>
          </a:p>
        </p:txBody>
      </p:sp>
      <p:sp>
        <p:nvSpPr>
          <p:cNvPr id="3" name="Tartalom helye 2"/>
          <p:cNvSpPr>
            <a:spLocks noGrp="1"/>
          </p:cNvSpPr>
          <p:nvPr>
            <p:ph idx="1"/>
          </p:nvPr>
        </p:nvSpPr>
        <p:spPr/>
        <p:txBody>
          <a:bodyPr/>
          <a:lstStyle/>
          <a:p>
            <a:r>
              <a:rPr lang="hu-HU" dirty="0" smtClean="0"/>
              <a:t>Hangulatingadozás (kamaszkor!)</a:t>
            </a:r>
          </a:p>
          <a:p>
            <a:r>
              <a:rPr lang="hu-HU" dirty="0" smtClean="0"/>
              <a:t>Intenzív érzelmi kitörés </a:t>
            </a:r>
          </a:p>
          <a:p>
            <a:r>
              <a:rPr lang="hu-HU" dirty="0" smtClean="0"/>
              <a:t>Depresszió (szorongás, alvászavar)</a:t>
            </a:r>
          </a:p>
          <a:p>
            <a:r>
              <a:rPr lang="hu-HU" dirty="0" smtClean="0"/>
              <a:t>Has-, fejfájás</a:t>
            </a:r>
          </a:p>
          <a:p>
            <a:r>
              <a:rPr lang="hu-HU" dirty="0" smtClean="0"/>
              <a:t>Gyakori megbetegedés</a:t>
            </a:r>
          </a:p>
          <a:p>
            <a:r>
              <a:rPr lang="hu-HU" dirty="0" smtClean="0"/>
              <a:t>Étkezési zavarok</a:t>
            </a:r>
          </a:p>
          <a:p>
            <a:pPr marL="0" indent="0">
              <a:buNone/>
            </a:pPr>
            <a:r>
              <a:rPr lang="hu-HU" dirty="0" smtClean="0"/>
              <a:t>Egyedül nem megy… Szakember segítsége </a:t>
            </a:r>
          </a:p>
          <a:p>
            <a:endParaRPr lang="hu-HU" dirty="0"/>
          </a:p>
        </p:txBody>
      </p:sp>
      <p:pic>
        <p:nvPicPr>
          <p:cNvPr id="6146" name="Picture 2" descr="Kapcsolódó ké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284984"/>
            <a:ext cx="2967422" cy="187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59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Képtalálat a következőre: „tanítási szüne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80928"/>
            <a:ext cx="4320480" cy="3939331"/>
          </a:xfrm>
          <a:prstGeom prst="rect">
            <a:avLst/>
          </a:prstGeom>
          <a:noFill/>
          <a:ln>
            <a:noFill/>
          </a:ln>
        </p:spPr>
      </p:pic>
      <p:sp>
        <p:nvSpPr>
          <p:cNvPr id="2" name="Cím 1"/>
          <p:cNvSpPr>
            <a:spLocks noGrp="1"/>
          </p:cNvSpPr>
          <p:nvPr>
            <p:ph type="title"/>
          </p:nvPr>
        </p:nvSpPr>
        <p:spPr/>
        <p:txBody>
          <a:bodyPr/>
          <a:lstStyle/>
          <a:p>
            <a:r>
              <a:rPr lang="hu-HU" dirty="0" smtClean="0"/>
              <a:t>Fel a fejjel!</a:t>
            </a:r>
            <a:endParaRPr lang="hu-HU" dirty="0"/>
          </a:p>
        </p:txBody>
      </p:sp>
      <p:sp>
        <p:nvSpPr>
          <p:cNvPr id="3" name="Tartalom helye 2"/>
          <p:cNvSpPr>
            <a:spLocks noGrp="1"/>
          </p:cNvSpPr>
          <p:nvPr>
            <p:ph idx="1"/>
          </p:nvPr>
        </p:nvSpPr>
        <p:spPr/>
        <p:txBody>
          <a:bodyPr/>
          <a:lstStyle/>
          <a:p>
            <a:pPr marL="0" indent="0">
              <a:buNone/>
            </a:pPr>
            <a:r>
              <a:rPr lang="hu-HU" dirty="0" smtClean="0"/>
              <a:t>Az első tanítási szünet napja: </a:t>
            </a:r>
          </a:p>
          <a:p>
            <a:pPr marL="0" indent="0" algn="ctr">
              <a:buNone/>
            </a:pPr>
            <a:r>
              <a:rPr lang="hu-HU" dirty="0" smtClean="0"/>
              <a:t>Október 23. hétfő</a:t>
            </a:r>
          </a:p>
          <a:p>
            <a:pPr marL="0" indent="0" algn="ctr">
              <a:buNone/>
            </a:pPr>
            <a:endParaRPr lang="hu-HU" dirty="0"/>
          </a:p>
        </p:txBody>
      </p:sp>
    </p:spTree>
    <p:extLst>
      <p:ext uri="{BB962C8B-B14F-4D97-AF65-F5344CB8AC3E}">
        <p14:creationId xmlns:p14="http://schemas.microsoft.com/office/powerpoint/2010/main" val="418806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az iskolatáska…</a:t>
            </a:r>
            <a:br>
              <a:rPr lang="hu-HU" dirty="0" smtClean="0"/>
            </a:br>
            <a:endParaRPr lang="hu-HU" dirty="0"/>
          </a:p>
        </p:txBody>
      </p:sp>
      <p:sp>
        <p:nvSpPr>
          <p:cNvPr id="4" name="Tartalom helye 3"/>
          <p:cNvSpPr>
            <a:spLocks noGrp="1"/>
          </p:cNvSpPr>
          <p:nvPr>
            <p:ph sz="half" idx="1"/>
          </p:nvPr>
        </p:nvSpPr>
        <p:spPr/>
        <p:txBody>
          <a:bodyPr/>
          <a:lstStyle/>
          <a:p>
            <a:r>
              <a:rPr lang="hu-HU" dirty="0" smtClean="0"/>
              <a:t>Van akinek nehéz</a:t>
            </a:r>
            <a:endParaRPr lang="hu-HU" dirty="0"/>
          </a:p>
        </p:txBody>
      </p:sp>
      <p:sp>
        <p:nvSpPr>
          <p:cNvPr id="5" name="Tartalom helye 4"/>
          <p:cNvSpPr>
            <a:spLocks noGrp="1"/>
          </p:cNvSpPr>
          <p:nvPr>
            <p:ph sz="half" idx="2"/>
          </p:nvPr>
        </p:nvSpPr>
        <p:spPr/>
        <p:txBody>
          <a:bodyPr/>
          <a:lstStyle/>
          <a:p>
            <a:r>
              <a:rPr lang="hu-HU" dirty="0" smtClean="0"/>
              <a:t>Van akinek könnyű</a:t>
            </a:r>
            <a:endParaRPr lang="hu-HU" dirty="0"/>
          </a:p>
        </p:txBody>
      </p:sp>
      <p:pic>
        <p:nvPicPr>
          <p:cNvPr id="8194" name="Picture 2" descr="Kapcsolódó ké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92896"/>
            <a:ext cx="300037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éptalálat a következőre: „happy school boy anim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2457525"/>
            <a:ext cx="2852042" cy="285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1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fontScale="90000"/>
          </a:bodyPr>
          <a:lstStyle/>
          <a:p>
            <a:r>
              <a:rPr lang="hu-HU" dirty="0" smtClean="0"/>
              <a:t>A kezdés (az újrakezdés) megterhelő</a:t>
            </a:r>
            <a:br>
              <a:rPr lang="hu-HU" dirty="0" smtClean="0"/>
            </a:br>
            <a:r>
              <a:rPr lang="hu-HU" dirty="0" smtClean="0"/>
              <a:t>lelkileg – fizikailag </a:t>
            </a:r>
            <a:endParaRPr lang="hu-HU" dirty="0"/>
          </a:p>
        </p:txBody>
      </p:sp>
      <p:sp>
        <p:nvSpPr>
          <p:cNvPr id="5" name="Tartalom helye 4"/>
          <p:cNvSpPr>
            <a:spLocks noGrp="1"/>
          </p:cNvSpPr>
          <p:nvPr>
            <p:ph sz="half" idx="1"/>
          </p:nvPr>
        </p:nvSpPr>
        <p:spPr/>
        <p:txBody>
          <a:bodyPr/>
          <a:lstStyle/>
          <a:p>
            <a:r>
              <a:rPr lang="hu-HU" u="sng" dirty="0" smtClean="0"/>
              <a:t>Felnőttnek</a:t>
            </a:r>
            <a:r>
              <a:rPr lang="hu-HU" dirty="0" smtClean="0"/>
              <a:t> (is)</a:t>
            </a:r>
          </a:p>
          <a:p>
            <a:pPr>
              <a:buFontTx/>
              <a:buChar char="-"/>
            </a:pPr>
            <a:r>
              <a:rPr lang="hu-HU" dirty="0" smtClean="0"/>
              <a:t>Visszarázódás (kötöttség)</a:t>
            </a:r>
          </a:p>
          <a:p>
            <a:pPr>
              <a:buFontTx/>
              <a:buChar char="-"/>
            </a:pPr>
            <a:r>
              <a:rPr lang="hu-HU" dirty="0" smtClean="0"/>
              <a:t>Látszólag megnő a felelősség – önmaga és gyermeke(i) </a:t>
            </a:r>
          </a:p>
          <a:p>
            <a:pPr>
              <a:buFontTx/>
              <a:buChar char="-"/>
            </a:pPr>
            <a:r>
              <a:rPr lang="hu-HU" dirty="0" smtClean="0"/>
              <a:t>Évszakváltás</a:t>
            </a:r>
          </a:p>
          <a:p>
            <a:pPr>
              <a:buFontTx/>
              <a:buChar char="-"/>
            </a:pPr>
            <a:endParaRPr lang="hu-HU" dirty="0" smtClean="0"/>
          </a:p>
          <a:p>
            <a:pPr>
              <a:buFontTx/>
              <a:buChar char="-"/>
            </a:pPr>
            <a:endParaRPr lang="hu-HU" dirty="0" smtClean="0"/>
          </a:p>
          <a:p>
            <a:pPr>
              <a:buFontTx/>
              <a:buChar char="-"/>
            </a:pPr>
            <a:endParaRPr lang="hu-HU" dirty="0"/>
          </a:p>
        </p:txBody>
      </p:sp>
      <p:sp>
        <p:nvSpPr>
          <p:cNvPr id="6" name="Tartalom helye 5"/>
          <p:cNvSpPr>
            <a:spLocks noGrp="1"/>
          </p:cNvSpPr>
          <p:nvPr>
            <p:ph sz="half" idx="2"/>
          </p:nvPr>
        </p:nvSpPr>
        <p:spPr/>
        <p:txBody>
          <a:bodyPr/>
          <a:lstStyle/>
          <a:p>
            <a:r>
              <a:rPr lang="hu-HU" u="sng" dirty="0" smtClean="0"/>
              <a:t>Diáknak</a:t>
            </a:r>
            <a:r>
              <a:rPr lang="hu-HU" dirty="0" smtClean="0"/>
              <a:t> (is)</a:t>
            </a:r>
          </a:p>
          <a:p>
            <a:pPr>
              <a:buFontTx/>
              <a:buChar char="-"/>
            </a:pPr>
            <a:r>
              <a:rPr lang="hu-HU" dirty="0" smtClean="0"/>
              <a:t>Új helyzet (elsős) vagy visszarázódás</a:t>
            </a:r>
          </a:p>
          <a:p>
            <a:pPr>
              <a:buFontTx/>
              <a:buChar char="-"/>
            </a:pPr>
            <a:r>
              <a:rPr lang="hu-HU" dirty="0" smtClean="0"/>
              <a:t>Kötöttség: napirend (korán kelés stb.)</a:t>
            </a:r>
          </a:p>
          <a:p>
            <a:pPr>
              <a:buFontTx/>
              <a:buChar char="-"/>
            </a:pPr>
            <a:r>
              <a:rPr lang="hu-HU" dirty="0" smtClean="0"/>
              <a:t>Megfelelés: iskola, felnőtt, diáktárs</a:t>
            </a:r>
          </a:p>
          <a:p>
            <a:pPr>
              <a:buFontTx/>
              <a:buChar char="-"/>
            </a:pPr>
            <a:endParaRPr lang="hu-HU" dirty="0"/>
          </a:p>
        </p:txBody>
      </p:sp>
      <p:pic>
        <p:nvPicPr>
          <p:cNvPr id="1026" name="Picture 2" descr="Képtalálat a következőre: „első nap az iskolában vicc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88770"/>
            <a:ext cx="1696988" cy="252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42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sz="3200" dirty="0" smtClean="0"/>
              <a:t>Alkalmazkodás</a:t>
            </a:r>
            <a:endParaRPr lang="hu-HU" sz="3200" dirty="0"/>
          </a:p>
        </p:txBody>
      </p:sp>
      <p:sp>
        <p:nvSpPr>
          <p:cNvPr id="6" name="Tartalom helye 5"/>
          <p:cNvSpPr>
            <a:spLocks noGrp="1"/>
          </p:cNvSpPr>
          <p:nvPr>
            <p:ph idx="1"/>
          </p:nvPr>
        </p:nvSpPr>
        <p:spPr/>
        <p:txBody>
          <a:bodyPr/>
          <a:lstStyle/>
          <a:p>
            <a:r>
              <a:rPr lang="hu-HU" dirty="0" smtClean="0"/>
              <a:t>Idő: az újrakezdés min. 2 hét! Az új elkezdése (első osztály, iskolaváltás, tanárváltás) 1 hónap</a:t>
            </a:r>
          </a:p>
          <a:p>
            <a:r>
              <a:rPr lang="hu-HU" dirty="0" smtClean="0"/>
              <a:t>Türelem: magammal és másokkal. </a:t>
            </a:r>
          </a:p>
          <a:p>
            <a:r>
              <a:rPr lang="hu-HU" dirty="0" smtClean="0"/>
              <a:t>Segítség: </a:t>
            </a:r>
            <a:r>
              <a:rPr lang="hu-HU" dirty="0" smtClean="0"/>
              <a:t>észre kell venni, </a:t>
            </a:r>
            <a:r>
              <a:rPr lang="hu-HU" dirty="0" smtClean="0"/>
              <a:t>hogy kinek kell. Van akit „túlpörög”, van aki „magába zuhan”. </a:t>
            </a:r>
            <a:endParaRPr lang="hu-HU" dirty="0"/>
          </a:p>
        </p:txBody>
      </p:sp>
      <p:pic>
        <p:nvPicPr>
          <p:cNvPr id="2052" name="Picture 4" descr="Képtalálat a következőre: „alkalmazkodá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870378"/>
            <a:ext cx="2970076" cy="19876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osoly100.hu/sites/mosoly100.hu/files/abrak/alkalmazkodá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6867" y="0"/>
            <a:ext cx="1877133" cy="150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40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Elfogadó légkör</a:t>
            </a:r>
            <a:endParaRPr lang="hu-HU" dirty="0"/>
          </a:p>
        </p:txBody>
      </p:sp>
      <p:sp>
        <p:nvSpPr>
          <p:cNvPr id="3" name="Tartalom helye 2"/>
          <p:cNvSpPr>
            <a:spLocks noGrp="1"/>
          </p:cNvSpPr>
          <p:nvPr>
            <p:ph sz="half" idx="1"/>
          </p:nvPr>
        </p:nvSpPr>
        <p:spPr/>
        <p:txBody>
          <a:bodyPr>
            <a:normAutofit/>
          </a:bodyPr>
          <a:lstStyle/>
          <a:p>
            <a:pPr marL="0" indent="0" algn="ctr">
              <a:buNone/>
            </a:pPr>
            <a:r>
              <a:rPr lang="hu-HU" dirty="0" smtClean="0"/>
              <a:t>Ha elfogadod a gyermekedet olyannak, amilyen, azzal tudod a legjobban erősíteni az önbecsülését. Legalább otthon kapja meg a feltétlen elfogadást, ha már az iskolában olyan sok feltételnek kell megfelelnie.</a:t>
            </a:r>
            <a:endParaRPr lang="hu-HU" dirty="0"/>
          </a:p>
        </p:txBody>
      </p:sp>
      <p:pic>
        <p:nvPicPr>
          <p:cNvPr id="3074" name="Picture 2" descr="Képtalálat a következőre: „elfogadás képe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36912"/>
            <a:ext cx="416242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9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Kommunikáció</a:t>
            </a:r>
            <a:endParaRPr lang="hu-HU" dirty="0"/>
          </a:p>
        </p:txBody>
      </p:sp>
      <p:sp>
        <p:nvSpPr>
          <p:cNvPr id="3" name="Tartalom helye 2"/>
          <p:cNvSpPr>
            <a:spLocks noGrp="1"/>
          </p:cNvSpPr>
          <p:nvPr>
            <p:ph sz="half" idx="1"/>
          </p:nvPr>
        </p:nvSpPr>
        <p:spPr/>
        <p:txBody>
          <a:bodyPr>
            <a:normAutofit fontScale="92500" lnSpcReduction="20000"/>
          </a:bodyPr>
          <a:lstStyle/>
          <a:p>
            <a:endParaRPr lang="hu-HU" dirty="0" smtClean="0"/>
          </a:p>
          <a:p>
            <a:endParaRPr lang="hu-HU" dirty="0"/>
          </a:p>
        </p:txBody>
      </p:sp>
      <p:sp>
        <p:nvSpPr>
          <p:cNvPr id="4" name="Tartalom helye 3"/>
          <p:cNvSpPr>
            <a:spLocks noGrp="1"/>
          </p:cNvSpPr>
          <p:nvPr>
            <p:ph sz="half" idx="2"/>
          </p:nvPr>
        </p:nvSpPr>
        <p:spPr/>
        <p:txBody>
          <a:bodyPr>
            <a:normAutofit fontScale="92500" lnSpcReduction="20000"/>
          </a:bodyPr>
          <a:lstStyle/>
          <a:p>
            <a:pPr marL="0" indent="0" algn="ctr">
              <a:buNone/>
            </a:pPr>
            <a:r>
              <a:rPr lang="hu-HU" dirty="0"/>
              <a:t>Beszélgessetek </a:t>
            </a:r>
            <a:r>
              <a:rPr lang="hu-HU" dirty="0" smtClean="0"/>
              <a:t>sokat</a:t>
            </a:r>
            <a:r>
              <a:rPr lang="hu-HU" dirty="0"/>
              <a:t>!</a:t>
            </a:r>
            <a:endParaRPr lang="hu-HU" dirty="0" smtClean="0"/>
          </a:p>
          <a:p>
            <a:pPr marL="0" indent="0" algn="ctr">
              <a:buNone/>
            </a:pPr>
            <a:r>
              <a:rPr lang="hu-HU" dirty="0" smtClean="0"/>
              <a:t>Még </a:t>
            </a:r>
            <a:r>
              <a:rPr lang="hu-HU" dirty="0"/>
              <a:t>ha a gyermeked nem is túl beszédes, vagy éppen abban a korban van, amikor inkább a barátaival mintsem a szüleivel osztja meg a gondolatait, legyél képben arról, hogy mi történik vele. Mi az, ami feldobja és mi az, ami lelombozza. Hogyan telnek a napjai, kik a barátai, mi érdekli. Így biztosan észreveszed, ha valami nem stimmel vele.</a:t>
            </a:r>
          </a:p>
          <a:p>
            <a:endParaRPr lang="hu-HU" dirty="0"/>
          </a:p>
        </p:txBody>
      </p:sp>
      <p:pic>
        <p:nvPicPr>
          <p:cNvPr id="4098" name="Picture 2" descr="Képtalálat a következőre: „szülő gyerek kommunikáció”">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76872"/>
            <a:ext cx="44237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8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Biztatás</a:t>
            </a:r>
            <a:endParaRPr lang="hu-HU" dirty="0"/>
          </a:p>
        </p:txBody>
      </p:sp>
      <p:sp>
        <p:nvSpPr>
          <p:cNvPr id="3" name="Tartalom helye 2"/>
          <p:cNvSpPr>
            <a:spLocks noGrp="1"/>
          </p:cNvSpPr>
          <p:nvPr>
            <p:ph idx="1"/>
          </p:nvPr>
        </p:nvSpPr>
        <p:spPr/>
        <p:txBody>
          <a:bodyPr/>
          <a:lstStyle/>
          <a:p>
            <a:pPr marL="0" indent="0">
              <a:buNone/>
            </a:pPr>
            <a:r>
              <a:rPr lang="hu-HU" dirty="0"/>
              <a:t>Ne arra legyél kíváncsi, hogy mit nem tud (azt az iskola majd úgyis kideríti), hanem vedd észre, hogy mi az, ami jól megy neki és abban erősítsd. Segíts neki kideríteni, hogy mi az, amiben sikereket tud elérni és </a:t>
            </a:r>
            <a:r>
              <a:rPr lang="hu-HU" dirty="0" smtClean="0"/>
              <a:t>támogasd!</a:t>
            </a:r>
            <a:endParaRPr lang="hu-HU" dirty="0"/>
          </a:p>
          <a:p>
            <a:endParaRPr lang="hu-HU" dirty="0"/>
          </a:p>
        </p:txBody>
      </p:sp>
      <p:pic>
        <p:nvPicPr>
          <p:cNvPr id="1026" name="Picture 2" descr="Képtalálat a következőre: „szülői biztatá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080476"/>
            <a:ext cx="4179597" cy="277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49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Felelősségvállalás</a:t>
            </a:r>
            <a:endParaRPr lang="hu-HU" dirty="0"/>
          </a:p>
        </p:txBody>
      </p:sp>
      <p:sp>
        <p:nvSpPr>
          <p:cNvPr id="3" name="Tartalom helye 2"/>
          <p:cNvSpPr>
            <a:spLocks noGrp="1"/>
          </p:cNvSpPr>
          <p:nvPr>
            <p:ph idx="1"/>
          </p:nvPr>
        </p:nvSpPr>
        <p:spPr/>
        <p:txBody>
          <a:bodyPr/>
          <a:lstStyle/>
          <a:p>
            <a:pPr marL="0" indent="0">
              <a:buNone/>
            </a:pPr>
            <a:r>
              <a:rPr lang="hu-HU" dirty="0"/>
              <a:t>Az iskola a gyerek dolga, nem érdemes beleszólni. A gyermeked iskolai teljesítménye nem téged minősít, nem attól vagy jó szülő, ha kitűnő tanulót és kiváló sportolót nevelsz. Ha nem ír leckét vagy otthon felejti a tornacipőjét azért vállalja ő a </a:t>
            </a:r>
            <a:r>
              <a:rPr lang="hu-HU" dirty="0" smtClean="0"/>
              <a:t>felelősséget!</a:t>
            </a:r>
            <a:endParaRPr lang="hu-HU" dirty="0"/>
          </a:p>
          <a:p>
            <a:endParaRPr lang="hu-HU" dirty="0"/>
          </a:p>
        </p:txBody>
      </p:sp>
      <p:pic>
        <p:nvPicPr>
          <p:cNvPr id="3074" name="Picture 2" descr="Kapcsolódó ké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498" y="4574871"/>
            <a:ext cx="3334088" cy="229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2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pcsolódó ké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149080"/>
            <a:ext cx="3960440" cy="26766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hu-HU" dirty="0" smtClean="0"/>
              <a:t>Önállóság</a:t>
            </a:r>
            <a:endParaRPr lang="hu-HU" dirty="0"/>
          </a:p>
        </p:txBody>
      </p:sp>
      <p:sp>
        <p:nvSpPr>
          <p:cNvPr id="3" name="Tartalom helye 2"/>
          <p:cNvSpPr>
            <a:spLocks noGrp="1"/>
          </p:cNvSpPr>
          <p:nvPr>
            <p:ph idx="1"/>
          </p:nvPr>
        </p:nvSpPr>
        <p:spPr/>
        <p:txBody>
          <a:bodyPr/>
          <a:lstStyle/>
          <a:p>
            <a:pPr marL="0" indent="0">
              <a:buNone/>
            </a:pPr>
            <a:r>
              <a:rPr lang="hu-HU" dirty="0"/>
              <a:t>Engedd </a:t>
            </a:r>
            <a:r>
              <a:rPr lang="hu-HU" u="sng" dirty="0"/>
              <a:t>önálló döntéseket </a:t>
            </a:r>
            <a:r>
              <a:rPr lang="hu-HU" dirty="0"/>
              <a:t>hozni. Legyen beleszólása a saját életébe. Add meg neki az életkorának megfelelő szabadságot.</a:t>
            </a:r>
          </a:p>
          <a:p>
            <a:pPr marL="0" indent="0">
              <a:buNone/>
            </a:pPr>
            <a:r>
              <a:rPr lang="hu-HU" dirty="0" smtClean="0"/>
              <a:t>Ez persze nagy odafigyelést igényel a szülő (pedagógus)részéről. Ha jól dönt dicsérd</a:t>
            </a:r>
          </a:p>
          <a:p>
            <a:pPr marL="0" indent="0">
              <a:buNone/>
            </a:pPr>
            <a:r>
              <a:rPr lang="hu-HU" dirty="0" smtClean="0"/>
              <a:t>meg, ha rosszul dönt</a:t>
            </a:r>
          </a:p>
          <a:p>
            <a:pPr marL="0" indent="0">
              <a:buNone/>
            </a:pPr>
            <a:r>
              <a:rPr lang="hu-HU" dirty="0" smtClean="0"/>
              <a:t>jelezd neki!</a:t>
            </a:r>
            <a:endParaRPr lang="hu-HU" dirty="0"/>
          </a:p>
        </p:txBody>
      </p:sp>
    </p:spTree>
    <p:extLst>
      <p:ext uri="{BB962C8B-B14F-4D97-AF65-F5344CB8AC3E}">
        <p14:creationId xmlns:p14="http://schemas.microsoft.com/office/powerpoint/2010/main" val="2722298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úra">
  <a:themeElements>
    <a:clrScheme name="Tú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ú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ú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925</TotalTime>
  <Words>546</Words>
  <Application>Microsoft Office PowerPoint</Application>
  <PresentationFormat>Diavetítés a képernyőre (4:3 oldalarány)</PresentationFormat>
  <Paragraphs>51</Paragraphs>
  <Slides>13</Slides>
  <Notes>1</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Túra</vt:lpstr>
      <vt:lpstr>Szeptember 1.</vt:lpstr>
      <vt:lpstr>az iskolatáska… </vt:lpstr>
      <vt:lpstr>A kezdés (az újrakezdés) megterhelő lelkileg – fizikailag </vt:lpstr>
      <vt:lpstr>Alkalmazkodás</vt:lpstr>
      <vt:lpstr>Elfogadó légkör</vt:lpstr>
      <vt:lpstr>Kommunikáció</vt:lpstr>
      <vt:lpstr>Biztatás</vt:lpstr>
      <vt:lpstr>Felelősségvállalás</vt:lpstr>
      <vt:lpstr>Önállóság</vt:lpstr>
      <vt:lpstr>Elegendő szabadidő</vt:lpstr>
      <vt:lpstr>Sok mozgás - sport</vt:lpstr>
      <vt:lpstr>Vedd észre, járj utána és kezeld a problémát!</vt:lpstr>
      <vt:lpstr>Fel a fejjel!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Szeptember 1.</dc:title>
  <dc:creator>Dr. Simich Rita</dc:creator>
  <cp:lastModifiedBy>Dr. Simich Rita</cp:lastModifiedBy>
  <cp:revision>32</cp:revision>
  <dcterms:created xsi:type="dcterms:W3CDTF">2017-08-21T08:36:36Z</dcterms:created>
  <dcterms:modified xsi:type="dcterms:W3CDTF">2017-09-07T09:35:18Z</dcterms:modified>
</cp:coreProperties>
</file>